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5"/>
  </p:notesMasterIdLst>
  <p:sldIdLst>
    <p:sldId id="256" r:id="rId2"/>
    <p:sldId id="351" r:id="rId3"/>
    <p:sldId id="291" r:id="rId4"/>
    <p:sldId id="371" r:id="rId5"/>
    <p:sldId id="320" r:id="rId6"/>
    <p:sldId id="389" r:id="rId7"/>
    <p:sldId id="368" r:id="rId8"/>
    <p:sldId id="392" r:id="rId9"/>
    <p:sldId id="377" r:id="rId10"/>
    <p:sldId id="356" r:id="rId11"/>
    <p:sldId id="366" r:id="rId12"/>
    <p:sldId id="393" r:id="rId13"/>
    <p:sldId id="282" r:id="rId14"/>
    <p:sldId id="280" r:id="rId15"/>
    <p:sldId id="281" r:id="rId16"/>
    <p:sldId id="258" r:id="rId17"/>
    <p:sldId id="283" r:id="rId18"/>
    <p:sldId id="305" r:id="rId19"/>
    <p:sldId id="374" r:id="rId20"/>
    <p:sldId id="394" r:id="rId21"/>
    <p:sldId id="300" r:id="rId22"/>
    <p:sldId id="298" r:id="rId23"/>
    <p:sldId id="306" r:id="rId24"/>
    <p:sldId id="399" r:id="rId25"/>
    <p:sldId id="375" r:id="rId26"/>
    <p:sldId id="398" r:id="rId27"/>
    <p:sldId id="301" r:id="rId28"/>
    <p:sldId id="397" r:id="rId29"/>
    <p:sldId id="376" r:id="rId30"/>
    <p:sldId id="378" r:id="rId31"/>
    <p:sldId id="395" r:id="rId32"/>
    <p:sldId id="382" r:id="rId33"/>
    <p:sldId id="295" r:id="rId34"/>
    <p:sldId id="380" r:id="rId35"/>
    <p:sldId id="381" r:id="rId36"/>
    <p:sldId id="383" r:id="rId37"/>
    <p:sldId id="396" r:id="rId38"/>
    <p:sldId id="327" r:id="rId39"/>
    <p:sldId id="326" r:id="rId40"/>
    <p:sldId id="384" r:id="rId41"/>
    <p:sldId id="385" r:id="rId42"/>
    <p:sldId id="386" r:id="rId43"/>
    <p:sldId id="38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8DF218-CFAD-052F-232B-1E66E4F61A10}" name="Duan, Sean (MU-Student)" initials="SD" userId="S::sxdff5@umsystem.edu::b9866d13-2382-44e1-bd01-d5a655a2be9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8FE9"/>
    <a:srgbClr val="E96049"/>
    <a:srgbClr val="9BC1BC"/>
    <a:srgbClr val="BE26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83250" autoAdjust="0"/>
  </p:normalViewPr>
  <p:slideViewPr>
    <p:cSldViewPr snapToGrid="0">
      <p:cViewPr varScale="1">
        <p:scale>
          <a:sx n="133" d="100"/>
          <a:sy n="133" d="100"/>
        </p:scale>
        <p:origin x="1356" y="1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44"/>
    </p:cViewPr>
  </p:sorterViewPr>
  <p:notesViewPr>
    <p:cSldViewPr snapToGrid="0">
      <p:cViewPr varScale="1">
        <p:scale>
          <a:sx n="121" d="100"/>
          <a:sy n="121" d="100"/>
        </p:scale>
        <p:origin x="5022"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4B1B50-A234-46D5-B91A-9AD74FA742AF}" type="doc">
      <dgm:prSet loTypeId="urn:microsoft.com/office/officeart/2005/8/layout/chevron1" loCatId="process" qsTypeId="urn:microsoft.com/office/officeart/2005/8/quickstyle/simple1" qsCatId="simple" csTypeId="urn:microsoft.com/office/officeart/2005/8/colors/accent1_2" csCatId="accent1" phldr="1"/>
      <dgm:spPr/>
    </dgm:pt>
    <dgm:pt modelId="{82E89CD1-48AC-4B82-BAEB-00301E92B58E}">
      <dgm:prSet/>
      <dgm:spPr>
        <a:solidFill>
          <a:srgbClr val="00B0F0"/>
        </a:solidFill>
      </dgm:spPr>
      <dgm:t>
        <a:bodyPr/>
        <a:lstStyle/>
        <a:p>
          <a:r>
            <a:rPr lang="en-US" dirty="0">
              <a:solidFill>
                <a:schemeClr val="tx1">
                  <a:lumMod val="75000"/>
                  <a:lumOff val="25000"/>
                </a:schemeClr>
              </a:solidFill>
            </a:rPr>
            <a:t>Effect of Social Consensus on </a:t>
          </a:r>
          <a:r>
            <a:rPr lang="en-US" strike="noStrike" dirty="0">
              <a:solidFill>
                <a:schemeClr val="tx1">
                  <a:lumMod val="75000"/>
                  <a:lumOff val="25000"/>
                </a:schemeClr>
              </a:solidFill>
            </a:rPr>
            <a:t>polarized belief</a:t>
          </a:r>
        </a:p>
      </dgm:t>
    </dgm:pt>
    <dgm:pt modelId="{544F4348-7F21-43AC-8326-0F4D742D3F6A}" type="parTrans" cxnId="{812C23B3-899F-4252-A79E-E7F29BA7462E}">
      <dgm:prSet/>
      <dgm:spPr/>
      <dgm:t>
        <a:bodyPr/>
        <a:lstStyle/>
        <a:p>
          <a:endParaRPr lang="en-US"/>
        </a:p>
      </dgm:t>
    </dgm:pt>
    <dgm:pt modelId="{7D3CBEC0-920D-4269-898D-D01717F6C0B7}" type="sibTrans" cxnId="{812C23B3-899F-4252-A79E-E7F29BA7462E}">
      <dgm:prSet/>
      <dgm:spPr/>
      <dgm:t>
        <a:bodyPr/>
        <a:lstStyle/>
        <a:p>
          <a:endParaRPr lang="en-US"/>
        </a:p>
      </dgm:t>
    </dgm:pt>
    <dgm:pt modelId="{6334BF62-92AA-4381-9A64-4AEF0D62F140}">
      <dgm:prSet/>
      <dgm:spPr>
        <a:solidFill>
          <a:srgbClr val="FFC000"/>
        </a:solidFill>
      </dgm:spPr>
      <dgm:t>
        <a:bodyPr/>
        <a:lstStyle/>
        <a:p>
          <a:r>
            <a:rPr lang="en-US" dirty="0">
              <a:solidFill>
                <a:schemeClr val="tx1">
                  <a:lumMod val="75000"/>
                  <a:lumOff val="25000"/>
                </a:schemeClr>
              </a:solidFill>
            </a:rPr>
            <a:t>Effect of Moral Conviction on polarized belief</a:t>
          </a:r>
        </a:p>
      </dgm:t>
    </dgm:pt>
    <dgm:pt modelId="{0D8F5DBB-6E60-4846-BA23-3123AD1A4C0F}" type="parTrans" cxnId="{AEA84BC9-CCFB-4812-9CB4-4B4CE53E9D22}">
      <dgm:prSet/>
      <dgm:spPr/>
      <dgm:t>
        <a:bodyPr/>
        <a:lstStyle/>
        <a:p>
          <a:endParaRPr lang="en-US"/>
        </a:p>
      </dgm:t>
    </dgm:pt>
    <dgm:pt modelId="{F32DD5D7-1D9A-4149-A340-7DBA34018905}" type="sibTrans" cxnId="{AEA84BC9-CCFB-4812-9CB4-4B4CE53E9D22}">
      <dgm:prSet/>
      <dgm:spPr/>
      <dgm:t>
        <a:bodyPr/>
        <a:lstStyle/>
        <a:p>
          <a:endParaRPr lang="en-US"/>
        </a:p>
      </dgm:t>
    </dgm:pt>
    <dgm:pt modelId="{20796163-698A-4F55-9C8C-E0B729C558FE}">
      <dgm:prSet/>
      <dgm:spPr>
        <a:solidFill>
          <a:srgbClr val="E78FE9"/>
        </a:solidFill>
      </dgm:spPr>
      <dgm:t>
        <a:bodyPr/>
        <a:lstStyle/>
        <a:p>
          <a:r>
            <a:rPr lang="en-US" dirty="0">
              <a:solidFill>
                <a:schemeClr val="tx1">
                  <a:lumMod val="75000"/>
                  <a:lumOff val="25000"/>
                </a:schemeClr>
              </a:solidFill>
            </a:rPr>
            <a:t>Interaction between social consensus and moral conviction</a:t>
          </a:r>
        </a:p>
      </dgm:t>
    </dgm:pt>
    <dgm:pt modelId="{D10A1548-F02C-4A7E-8AA3-C07B1268E450}" type="parTrans" cxnId="{0E6BACBB-5A59-4DEE-A0DA-A825950E2964}">
      <dgm:prSet/>
      <dgm:spPr/>
      <dgm:t>
        <a:bodyPr/>
        <a:lstStyle/>
        <a:p>
          <a:endParaRPr lang="en-US"/>
        </a:p>
      </dgm:t>
    </dgm:pt>
    <dgm:pt modelId="{1F766F21-8271-4A40-AF9E-5AAD38D2D7AE}" type="sibTrans" cxnId="{0E6BACBB-5A59-4DEE-A0DA-A825950E2964}">
      <dgm:prSet/>
      <dgm:spPr/>
      <dgm:t>
        <a:bodyPr/>
        <a:lstStyle/>
        <a:p>
          <a:endParaRPr lang="en-US"/>
        </a:p>
      </dgm:t>
    </dgm:pt>
    <dgm:pt modelId="{A138A7B9-9482-4601-AFF2-C886E50D274F}">
      <dgm:prSet/>
      <dgm:spPr>
        <a:solidFill>
          <a:srgbClr val="00B0F0"/>
        </a:solidFill>
      </dgm:spPr>
      <dgm:t>
        <a:bodyPr/>
        <a:lstStyle/>
        <a:p>
          <a:r>
            <a:rPr lang="en-US" strike="noStrike" dirty="0">
              <a:solidFill>
                <a:schemeClr val="tx1">
                  <a:lumMod val="75000"/>
                  <a:lumOff val="25000"/>
                </a:schemeClr>
              </a:solidFill>
            </a:rPr>
            <a:t>Study 1</a:t>
          </a:r>
        </a:p>
      </dgm:t>
    </dgm:pt>
    <dgm:pt modelId="{018BB55F-CEDA-4101-9121-337C402E238F}" type="parTrans" cxnId="{77258CBB-998D-4A4F-B6E0-7B71787646BA}">
      <dgm:prSet/>
      <dgm:spPr/>
      <dgm:t>
        <a:bodyPr/>
        <a:lstStyle/>
        <a:p>
          <a:endParaRPr lang="en-US"/>
        </a:p>
      </dgm:t>
    </dgm:pt>
    <dgm:pt modelId="{1FC09924-E594-43C4-B2E9-120A6DF87533}" type="sibTrans" cxnId="{77258CBB-998D-4A4F-B6E0-7B71787646BA}">
      <dgm:prSet/>
      <dgm:spPr/>
      <dgm:t>
        <a:bodyPr/>
        <a:lstStyle/>
        <a:p>
          <a:endParaRPr lang="en-US"/>
        </a:p>
      </dgm:t>
    </dgm:pt>
    <dgm:pt modelId="{7DE65802-21A7-47F1-8824-7A6B815BF358}">
      <dgm:prSet/>
      <dgm:spPr>
        <a:solidFill>
          <a:srgbClr val="FFC000"/>
        </a:solidFill>
      </dgm:spPr>
      <dgm:t>
        <a:bodyPr/>
        <a:lstStyle/>
        <a:p>
          <a:r>
            <a:rPr lang="en-US" dirty="0">
              <a:solidFill>
                <a:schemeClr val="tx1">
                  <a:lumMod val="75000"/>
                  <a:lumOff val="25000"/>
                </a:schemeClr>
              </a:solidFill>
            </a:rPr>
            <a:t>Study 2</a:t>
          </a:r>
        </a:p>
      </dgm:t>
    </dgm:pt>
    <dgm:pt modelId="{D947D463-DE9E-4F41-A912-340F9B4CE071}" type="parTrans" cxnId="{4F8FEDF7-599D-43DC-9122-FCD4F08CD66C}">
      <dgm:prSet/>
      <dgm:spPr/>
      <dgm:t>
        <a:bodyPr/>
        <a:lstStyle/>
        <a:p>
          <a:endParaRPr lang="en-US"/>
        </a:p>
      </dgm:t>
    </dgm:pt>
    <dgm:pt modelId="{3F57797D-D7F9-4E67-95E0-2F247E82D249}" type="sibTrans" cxnId="{4F8FEDF7-599D-43DC-9122-FCD4F08CD66C}">
      <dgm:prSet/>
      <dgm:spPr/>
      <dgm:t>
        <a:bodyPr/>
        <a:lstStyle/>
        <a:p>
          <a:endParaRPr lang="en-US"/>
        </a:p>
      </dgm:t>
    </dgm:pt>
    <dgm:pt modelId="{D539FEAC-15F8-4F9B-9A3B-999ED259AF5C}">
      <dgm:prSet/>
      <dgm:spPr>
        <a:solidFill>
          <a:srgbClr val="E78FE9"/>
        </a:solidFill>
      </dgm:spPr>
      <dgm:t>
        <a:bodyPr/>
        <a:lstStyle/>
        <a:p>
          <a:r>
            <a:rPr lang="en-US" dirty="0">
              <a:solidFill>
                <a:schemeClr val="tx1">
                  <a:lumMod val="75000"/>
                  <a:lumOff val="25000"/>
                </a:schemeClr>
              </a:solidFill>
            </a:rPr>
            <a:t>Study 3</a:t>
          </a:r>
        </a:p>
      </dgm:t>
    </dgm:pt>
    <dgm:pt modelId="{57915D6A-822D-4043-9190-3AD39DCBE3CA}" type="parTrans" cxnId="{A43B1FFD-281F-43C5-8DFD-7F6DC6CA056F}">
      <dgm:prSet/>
      <dgm:spPr/>
      <dgm:t>
        <a:bodyPr/>
        <a:lstStyle/>
        <a:p>
          <a:endParaRPr lang="en-US"/>
        </a:p>
      </dgm:t>
    </dgm:pt>
    <dgm:pt modelId="{3E19DF76-7357-427D-9FDC-75F89821601E}" type="sibTrans" cxnId="{A43B1FFD-281F-43C5-8DFD-7F6DC6CA056F}">
      <dgm:prSet/>
      <dgm:spPr/>
      <dgm:t>
        <a:bodyPr/>
        <a:lstStyle/>
        <a:p>
          <a:endParaRPr lang="en-US"/>
        </a:p>
      </dgm:t>
    </dgm:pt>
    <dgm:pt modelId="{CDAC5673-588B-485D-91CD-B222B6F7CDAE}" type="pres">
      <dgm:prSet presAssocID="{0C4B1B50-A234-46D5-B91A-9AD74FA742AF}" presName="Name0" presStyleCnt="0">
        <dgm:presLayoutVars>
          <dgm:dir/>
          <dgm:animLvl val="lvl"/>
          <dgm:resizeHandles val="exact"/>
        </dgm:presLayoutVars>
      </dgm:prSet>
      <dgm:spPr/>
    </dgm:pt>
    <dgm:pt modelId="{1AFF1426-1650-4023-BA66-665D95CFAC7C}" type="pres">
      <dgm:prSet presAssocID="{82E89CD1-48AC-4B82-BAEB-00301E92B58E}" presName="composite" presStyleCnt="0"/>
      <dgm:spPr/>
    </dgm:pt>
    <dgm:pt modelId="{B7C5DFEF-61F4-456F-8EEB-0FDA4965E3E4}" type="pres">
      <dgm:prSet presAssocID="{82E89CD1-48AC-4B82-BAEB-00301E92B58E}" presName="parTx" presStyleLbl="node1" presStyleIdx="0" presStyleCnt="3">
        <dgm:presLayoutVars>
          <dgm:chMax val="0"/>
          <dgm:chPref val="0"/>
          <dgm:bulletEnabled val="1"/>
        </dgm:presLayoutVars>
      </dgm:prSet>
      <dgm:spPr/>
    </dgm:pt>
    <dgm:pt modelId="{AF78EAE1-3D6A-4C2E-A63A-7BB45FBFFB86}" type="pres">
      <dgm:prSet presAssocID="{82E89CD1-48AC-4B82-BAEB-00301E92B58E}" presName="desTx" presStyleLbl="revTx" presStyleIdx="0" presStyleCnt="3">
        <dgm:presLayoutVars>
          <dgm:bulletEnabled val="1"/>
        </dgm:presLayoutVars>
      </dgm:prSet>
      <dgm:spPr/>
    </dgm:pt>
    <dgm:pt modelId="{A4CCA19D-151F-48BE-A1DE-A0CDD525DA8A}" type="pres">
      <dgm:prSet presAssocID="{7D3CBEC0-920D-4269-898D-D01717F6C0B7}" presName="space" presStyleCnt="0"/>
      <dgm:spPr/>
    </dgm:pt>
    <dgm:pt modelId="{76E867E4-5957-4268-937A-6215F049896D}" type="pres">
      <dgm:prSet presAssocID="{6334BF62-92AA-4381-9A64-4AEF0D62F140}" presName="composite" presStyleCnt="0"/>
      <dgm:spPr/>
    </dgm:pt>
    <dgm:pt modelId="{0848FB3C-37E6-4E18-A556-F9BA6DC6F846}" type="pres">
      <dgm:prSet presAssocID="{6334BF62-92AA-4381-9A64-4AEF0D62F140}" presName="parTx" presStyleLbl="node1" presStyleIdx="1" presStyleCnt="3">
        <dgm:presLayoutVars>
          <dgm:chMax val="0"/>
          <dgm:chPref val="0"/>
          <dgm:bulletEnabled val="1"/>
        </dgm:presLayoutVars>
      </dgm:prSet>
      <dgm:spPr/>
    </dgm:pt>
    <dgm:pt modelId="{E674F6A4-F00C-4CE1-B86D-A137EE294F63}" type="pres">
      <dgm:prSet presAssocID="{6334BF62-92AA-4381-9A64-4AEF0D62F140}" presName="desTx" presStyleLbl="revTx" presStyleIdx="1" presStyleCnt="3">
        <dgm:presLayoutVars>
          <dgm:bulletEnabled val="1"/>
        </dgm:presLayoutVars>
      </dgm:prSet>
      <dgm:spPr/>
    </dgm:pt>
    <dgm:pt modelId="{793F54E0-D604-40CE-95C6-96232504FE65}" type="pres">
      <dgm:prSet presAssocID="{F32DD5D7-1D9A-4149-A340-7DBA34018905}" presName="space" presStyleCnt="0"/>
      <dgm:spPr/>
    </dgm:pt>
    <dgm:pt modelId="{67F7B92C-8792-49AA-9421-A0A803CB6A26}" type="pres">
      <dgm:prSet presAssocID="{20796163-698A-4F55-9C8C-E0B729C558FE}" presName="composite" presStyleCnt="0"/>
      <dgm:spPr/>
    </dgm:pt>
    <dgm:pt modelId="{54EB9DF7-98B4-4712-812E-90B4665949D8}" type="pres">
      <dgm:prSet presAssocID="{20796163-698A-4F55-9C8C-E0B729C558FE}" presName="parTx" presStyleLbl="node1" presStyleIdx="2" presStyleCnt="3">
        <dgm:presLayoutVars>
          <dgm:chMax val="0"/>
          <dgm:chPref val="0"/>
          <dgm:bulletEnabled val="1"/>
        </dgm:presLayoutVars>
      </dgm:prSet>
      <dgm:spPr/>
    </dgm:pt>
    <dgm:pt modelId="{6A5DE325-5F2E-4BA2-9D90-82807BD293A4}" type="pres">
      <dgm:prSet presAssocID="{20796163-698A-4F55-9C8C-E0B729C558FE}" presName="desTx" presStyleLbl="revTx" presStyleIdx="2" presStyleCnt="3">
        <dgm:presLayoutVars>
          <dgm:bulletEnabled val="1"/>
        </dgm:presLayoutVars>
      </dgm:prSet>
      <dgm:spPr/>
    </dgm:pt>
  </dgm:ptLst>
  <dgm:cxnLst>
    <dgm:cxn modelId="{548D3E10-FA9C-4657-94ED-4714F8730A85}" type="presOf" srcId="{D539FEAC-15F8-4F9B-9A3B-999ED259AF5C}" destId="{6A5DE325-5F2E-4BA2-9D90-82807BD293A4}" srcOrd="0" destOrd="0" presId="urn:microsoft.com/office/officeart/2005/8/layout/chevron1"/>
    <dgm:cxn modelId="{E913761D-21AB-4D5C-8902-C3FCDD7A7860}" type="presOf" srcId="{7DE65802-21A7-47F1-8824-7A6B815BF358}" destId="{E674F6A4-F00C-4CE1-B86D-A137EE294F63}" srcOrd="0" destOrd="0" presId="urn:microsoft.com/office/officeart/2005/8/layout/chevron1"/>
    <dgm:cxn modelId="{8468F75E-57F4-403E-9CC9-2F5723201859}" type="presOf" srcId="{20796163-698A-4F55-9C8C-E0B729C558FE}" destId="{54EB9DF7-98B4-4712-812E-90B4665949D8}" srcOrd="0" destOrd="0" presId="urn:microsoft.com/office/officeart/2005/8/layout/chevron1"/>
    <dgm:cxn modelId="{812C23B3-899F-4252-A79E-E7F29BA7462E}" srcId="{0C4B1B50-A234-46D5-B91A-9AD74FA742AF}" destId="{82E89CD1-48AC-4B82-BAEB-00301E92B58E}" srcOrd="0" destOrd="0" parTransId="{544F4348-7F21-43AC-8326-0F4D742D3F6A}" sibTransId="{7D3CBEC0-920D-4269-898D-D01717F6C0B7}"/>
    <dgm:cxn modelId="{E33496BA-A2E2-48FA-8E5F-B00F0F5FFA5D}" type="presOf" srcId="{82E89CD1-48AC-4B82-BAEB-00301E92B58E}" destId="{B7C5DFEF-61F4-456F-8EEB-0FDA4965E3E4}" srcOrd="0" destOrd="0" presId="urn:microsoft.com/office/officeart/2005/8/layout/chevron1"/>
    <dgm:cxn modelId="{77258CBB-998D-4A4F-B6E0-7B71787646BA}" srcId="{82E89CD1-48AC-4B82-BAEB-00301E92B58E}" destId="{A138A7B9-9482-4601-AFF2-C886E50D274F}" srcOrd="0" destOrd="0" parTransId="{018BB55F-CEDA-4101-9121-337C402E238F}" sibTransId="{1FC09924-E594-43C4-B2E9-120A6DF87533}"/>
    <dgm:cxn modelId="{0E6BACBB-5A59-4DEE-A0DA-A825950E2964}" srcId="{0C4B1B50-A234-46D5-B91A-9AD74FA742AF}" destId="{20796163-698A-4F55-9C8C-E0B729C558FE}" srcOrd="2" destOrd="0" parTransId="{D10A1548-F02C-4A7E-8AA3-C07B1268E450}" sibTransId="{1F766F21-8271-4A40-AF9E-5AAD38D2D7AE}"/>
    <dgm:cxn modelId="{AEA84BC9-CCFB-4812-9CB4-4B4CE53E9D22}" srcId="{0C4B1B50-A234-46D5-B91A-9AD74FA742AF}" destId="{6334BF62-92AA-4381-9A64-4AEF0D62F140}" srcOrd="1" destOrd="0" parTransId="{0D8F5DBB-6E60-4846-BA23-3123AD1A4C0F}" sibTransId="{F32DD5D7-1D9A-4149-A340-7DBA34018905}"/>
    <dgm:cxn modelId="{D0E383E2-0C58-4D21-8EA1-AFD908085EC0}" type="presOf" srcId="{6334BF62-92AA-4381-9A64-4AEF0D62F140}" destId="{0848FB3C-37E6-4E18-A556-F9BA6DC6F846}" srcOrd="0" destOrd="0" presId="urn:microsoft.com/office/officeart/2005/8/layout/chevron1"/>
    <dgm:cxn modelId="{6A71ECE7-6566-48C8-83D2-AEF6E69E7114}" type="presOf" srcId="{A138A7B9-9482-4601-AFF2-C886E50D274F}" destId="{AF78EAE1-3D6A-4C2E-A63A-7BB45FBFFB86}" srcOrd="0" destOrd="0" presId="urn:microsoft.com/office/officeart/2005/8/layout/chevron1"/>
    <dgm:cxn modelId="{4F8FEDF7-599D-43DC-9122-FCD4F08CD66C}" srcId="{6334BF62-92AA-4381-9A64-4AEF0D62F140}" destId="{7DE65802-21A7-47F1-8824-7A6B815BF358}" srcOrd="0" destOrd="0" parTransId="{D947D463-DE9E-4F41-A912-340F9B4CE071}" sibTransId="{3F57797D-D7F9-4E67-95E0-2F247E82D249}"/>
    <dgm:cxn modelId="{A43B1FFD-281F-43C5-8DFD-7F6DC6CA056F}" srcId="{20796163-698A-4F55-9C8C-E0B729C558FE}" destId="{D539FEAC-15F8-4F9B-9A3B-999ED259AF5C}" srcOrd="0" destOrd="0" parTransId="{57915D6A-822D-4043-9190-3AD39DCBE3CA}" sibTransId="{3E19DF76-7357-427D-9FDC-75F89821601E}"/>
    <dgm:cxn modelId="{42D5A8FD-22AC-41A4-8B86-5F4941488416}" type="presOf" srcId="{0C4B1B50-A234-46D5-B91A-9AD74FA742AF}" destId="{CDAC5673-588B-485D-91CD-B222B6F7CDAE}" srcOrd="0" destOrd="0" presId="urn:microsoft.com/office/officeart/2005/8/layout/chevron1"/>
    <dgm:cxn modelId="{1297BD2F-56F1-47F5-8CC6-011BDA816207}" type="presParOf" srcId="{CDAC5673-588B-485D-91CD-B222B6F7CDAE}" destId="{1AFF1426-1650-4023-BA66-665D95CFAC7C}" srcOrd="0" destOrd="0" presId="urn:microsoft.com/office/officeart/2005/8/layout/chevron1"/>
    <dgm:cxn modelId="{9BA3955D-19F2-4599-B664-1322B7F4572B}" type="presParOf" srcId="{1AFF1426-1650-4023-BA66-665D95CFAC7C}" destId="{B7C5DFEF-61F4-456F-8EEB-0FDA4965E3E4}" srcOrd="0" destOrd="0" presId="urn:microsoft.com/office/officeart/2005/8/layout/chevron1"/>
    <dgm:cxn modelId="{3A34BE2A-66FC-4360-986F-3C0FBE7A14E5}" type="presParOf" srcId="{1AFF1426-1650-4023-BA66-665D95CFAC7C}" destId="{AF78EAE1-3D6A-4C2E-A63A-7BB45FBFFB86}" srcOrd="1" destOrd="0" presId="urn:microsoft.com/office/officeart/2005/8/layout/chevron1"/>
    <dgm:cxn modelId="{DD66A719-167F-490E-8393-71C95FF4588A}" type="presParOf" srcId="{CDAC5673-588B-485D-91CD-B222B6F7CDAE}" destId="{A4CCA19D-151F-48BE-A1DE-A0CDD525DA8A}" srcOrd="1" destOrd="0" presId="urn:microsoft.com/office/officeart/2005/8/layout/chevron1"/>
    <dgm:cxn modelId="{CCDDACB2-5D28-48B1-94F5-4E1B832A6212}" type="presParOf" srcId="{CDAC5673-588B-485D-91CD-B222B6F7CDAE}" destId="{76E867E4-5957-4268-937A-6215F049896D}" srcOrd="2" destOrd="0" presId="urn:microsoft.com/office/officeart/2005/8/layout/chevron1"/>
    <dgm:cxn modelId="{857ED76E-3B15-482A-81FA-A3306E1F2DCF}" type="presParOf" srcId="{76E867E4-5957-4268-937A-6215F049896D}" destId="{0848FB3C-37E6-4E18-A556-F9BA6DC6F846}" srcOrd="0" destOrd="0" presId="urn:microsoft.com/office/officeart/2005/8/layout/chevron1"/>
    <dgm:cxn modelId="{0F3ED4BC-CB7D-42C9-9071-EE96EDA0C03B}" type="presParOf" srcId="{76E867E4-5957-4268-937A-6215F049896D}" destId="{E674F6A4-F00C-4CE1-B86D-A137EE294F63}" srcOrd="1" destOrd="0" presId="urn:microsoft.com/office/officeart/2005/8/layout/chevron1"/>
    <dgm:cxn modelId="{A8588D6B-6598-48F4-ADB9-03EF222923BE}" type="presParOf" srcId="{CDAC5673-588B-485D-91CD-B222B6F7CDAE}" destId="{793F54E0-D604-40CE-95C6-96232504FE65}" srcOrd="3" destOrd="0" presId="urn:microsoft.com/office/officeart/2005/8/layout/chevron1"/>
    <dgm:cxn modelId="{15C16EBE-5C0B-4C4E-8F20-6085DDE303AE}" type="presParOf" srcId="{CDAC5673-588B-485D-91CD-B222B6F7CDAE}" destId="{67F7B92C-8792-49AA-9421-A0A803CB6A26}" srcOrd="4" destOrd="0" presId="urn:microsoft.com/office/officeart/2005/8/layout/chevron1"/>
    <dgm:cxn modelId="{9909C73C-EAB6-4CC2-8B7F-0BCBFB962794}" type="presParOf" srcId="{67F7B92C-8792-49AA-9421-A0A803CB6A26}" destId="{54EB9DF7-98B4-4712-812E-90B4665949D8}" srcOrd="0" destOrd="0" presId="urn:microsoft.com/office/officeart/2005/8/layout/chevron1"/>
    <dgm:cxn modelId="{4CB2C56D-E7B3-46BB-8977-0AB89EA50628}" type="presParOf" srcId="{67F7B92C-8792-49AA-9421-A0A803CB6A26}" destId="{6A5DE325-5F2E-4BA2-9D90-82807BD293A4}"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DFEF-61F4-456F-8EEB-0FDA4965E3E4}">
      <dsp:nvSpPr>
        <dsp:cNvPr id="0" name=""/>
        <dsp:cNvSpPr/>
      </dsp:nvSpPr>
      <dsp:spPr>
        <a:xfrm>
          <a:off x="5215" y="2280685"/>
          <a:ext cx="3927239" cy="1271758"/>
        </a:xfrm>
        <a:prstGeom prst="chevron">
          <a:avLst/>
        </a:prstGeom>
        <a:solidFill>
          <a:srgbClr val="00B0F0"/>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75000"/>
                  <a:lumOff val="25000"/>
                </a:schemeClr>
              </a:solidFill>
            </a:rPr>
            <a:t>Effect of Social Consensus on </a:t>
          </a:r>
          <a:r>
            <a:rPr lang="en-US" sz="2200" strike="noStrike" kern="1200" dirty="0">
              <a:solidFill>
                <a:schemeClr val="tx1">
                  <a:lumMod val="75000"/>
                  <a:lumOff val="25000"/>
                </a:schemeClr>
              </a:solidFill>
            </a:rPr>
            <a:t>polarized belief</a:t>
          </a:r>
        </a:p>
      </dsp:txBody>
      <dsp:txXfrm>
        <a:off x="641094" y="2280685"/>
        <a:ext cx="2655481" cy="1271758"/>
      </dsp:txXfrm>
    </dsp:sp>
    <dsp:sp modelId="{AF78EAE1-3D6A-4C2E-A63A-7BB45FBFFB86}">
      <dsp:nvSpPr>
        <dsp:cNvPr id="0" name=""/>
        <dsp:cNvSpPr/>
      </dsp:nvSpPr>
      <dsp:spPr>
        <a:xfrm>
          <a:off x="5215" y="3711414"/>
          <a:ext cx="3141791" cy="396000"/>
        </a:xfrm>
        <a:prstGeom prst="rect">
          <a:avLst/>
        </a:prstGeom>
        <a:solidFill>
          <a:srgbClr val="00B0F0"/>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strike="noStrike" kern="1200" dirty="0">
              <a:solidFill>
                <a:schemeClr val="tx1">
                  <a:lumMod val="75000"/>
                  <a:lumOff val="25000"/>
                </a:schemeClr>
              </a:solidFill>
            </a:rPr>
            <a:t>Study 1</a:t>
          </a:r>
        </a:p>
      </dsp:txBody>
      <dsp:txXfrm>
        <a:off x="5215" y="3711414"/>
        <a:ext cx="3141791" cy="396000"/>
      </dsp:txXfrm>
    </dsp:sp>
    <dsp:sp modelId="{0848FB3C-37E6-4E18-A556-F9BA6DC6F846}">
      <dsp:nvSpPr>
        <dsp:cNvPr id="0" name=""/>
        <dsp:cNvSpPr/>
      </dsp:nvSpPr>
      <dsp:spPr>
        <a:xfrm>
          <a:off x="3716455" y="2280685"/>
          <a:ext cx="3927239" cy="1271758"/>
        </a:xfrm>
        <a:prstGeom prst="chevron">
          <a:avLst/>
        </a:prstGeom>
        <a:solidFill>
          <a:srgbClr val="FFC000"/>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75000"/>
                  <a:lumOff val="25000"/>
                </a:schemeClr>
              </a:solidFill>
            </a:rPr>
            <a:t>Effect of Moral Conviction on polarized belief</a:t>
          </a:r>
        </a:p>
      </dsp:txBody>
      <dsp:txXfrm>
        <a:off x="4352334" y="2280685"/>
        <a:ext cx="2655481" cy="1271758"/>
      </dsp:txXfrm>
    </dsp:sp>
    <dsp:sp modelId="{E674F6A4-F00C-4CE1-B86D-A137EE294F63}">
      <dsp:nvSpPr>
        <dsp:cNvPr id="0" name=""/>
        <dsp:cNvSpPr/>
      </dsp:nvSpPr>
      <dsp:spPr>
        <a:xfrm>
          <a:off x="3716455" y="3711414"/>
          <a:ext cx="3141791" cy="396000"/>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lumMod val="75000"/>
                  <a:lumOff val="25000"/>
                </a:schemeClr>
              </a:solidFill>
            </a:rPr>
            <a:t>Study 2</a:t>
          </a:r>
        </a:p>
      </dsp:txBody>
      <dsp:txXfrm>
        <a:off x="3716455" y="3711414"/>
        <a:ext cx="3141791" cy="396000"/>
      </dsp:txXfrm>
    </dsp:sp>
    <dsp:sp modelId="{54EB9DF7-98B4-4712-812E-90B4665949D8}">
      <dsp:nvSpPr>
        <dsp:cNvPr id="0" name=""/>
        <dsp:cNvSpPr/>
      </dsp:nvSpPr>
      <dsp:spPr>
        <a:xfrm>
          <a:off x="7427694" y="2280685"/>
          <a:ext cx="3927239" cy="1271758"/>
        </a:xfrm>
        <a:prstGeom prst="chevron">
          <a:avLst/>
        </a:prstGeom>
        <a:solidFill>
          <a:srgbClr val="E78FE9"/>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75000"/>
                  <a:lumOff val="25000"/>
                </a:schemeClr>
              </a:solidFill>
            </a:rPr>
            <a:t>Interaction between social consensus and moral conviction</a:t>
          </a:r>
        </a:p>
      </dsp:txBody>
      <dsp:txXfrm>
        <a:off x="8063573" y="2280685"/>
        <a:ext cx="2655481" cy="1271758"/>
      </dsp:txXfrm>
    </dsp:sp>
    <dsp:sp modelId="{6A5DE325-5F2E-4BA2-9D90-82807BD293A4}">
      <dsp:nvSpPr>
        <dsp:cNvPr id="0" name=""/>
        <dsp:cNvSpPr/>
      </dsp:nvSpPr>
      <dsp:spPr>
        <a:xfrm>
          <a:off x="7427694" y="3711414"/>
          <a:ext cx="3141791" cy="396000"/>
        </a:xfrm>
        <a:prstGeom prst="rect">
          <a:avLst/>
        </a:prstGeom>
        <a:solidFill>
          <a:srgbClr val="E78FE9"/>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lumMod val="75000"/>
                  <a:lumOff val="25000"/>
                </a:schemeClr>
              </a:solidFill>
            </a:rPr>
            <a:t>Study 3</a:t>
          </a:r>
        </a:p>
      </dsp:txBody>
      <dsp:txXfrm>
        <a:off x="7427694" y="3711414"/>
        <a:ext cx="3141791"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52.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0,'44'1,"1"2,51 9,-55-7,-1-2,63-3,-64-2,0 2,75 11,9 3,-26-5,87 11,-8-3,-122-10,1-3,-1-2,56-5,-3 1,473 2,-481 10,-72-5,47 0,-14-4,100 13,-93-7,1-4,77-5,-25-1,620 3,-680-10,-19 2,-25 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40.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0 160,'60'-10,"-20"0,-10 6,15-3,82-2,-100 7,46-6,27-2,-43 9,86-13,-74 8,1 3,71 5,-21 1,1160-3,-1262-1,0-1,25-6,37-2,482 11,-404-22,-27 23,99-4,-159-7,-42 4,51-1,-2 7,83-2,-96-8,-42 4,0 2,26 0,471 4,-503-1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41.5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2,'105'-1,"112"3,-86 17,-86-11,1-1,53-1,240-6,-322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43.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1 206,'147'-10,"7"-1,-127 10,46-8,27-1,1700 11,-1777-2,44-9,23 0,790 11,-721-22,1 1,-43 22,87-4,-129-7,-38 4,51-1,-23 7,-14 1,0-2,102-15,-101 9,0 1,1 3,63 5,-9-1,-46-1,-25 1,0-2,-1-2,65-10,-75 7,0 2,47-1,-44 4,54-9,-29 3,0 1,1 3,59 5,-6-1,-56-2,-1-3,53-9,-50 6,1 3,88 5,-35 1,433-3,-360 20,-21 1,-119-22,-14 1,0 0,0 2,45 8,-46-6,1 0,0-2,28-1,-25-1,0 1,34 7,-26-3,0-2,62-1,-62-3,0 2,56 9,-59-6,-1 0,39-3,-39 0,0 0,42 8,-23-2,1-3,0-2,62-5,-8 1,-60 2,0-1,0 2,72 11,-78-7,1-1,0-3,51-3,69 2,-91 10,-42-6,51 3,980-8,-1042 0,0-1,25-6,37-2,-37 9,79-13,-68 8,0 3,88 5,-36 1,174-3,-263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57.0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1,'561'0,"-369"20,1312-19,-700-2,-781 2,44 8,23 2,-33-8,0 4,90 20,-10-4,-104-16,-20-3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58.4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25,'60'-19,"30"14,109 6,-66 1,2486-2,-2601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8:14:02.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 0,'9319'-100'0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22.4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51,'0'-2,"1"1,0 0,-1 0,1 0,0 0,-1 0,1 0,0 1,0-1,0 0,0 0,0 0,0 1,0-1,0 0,0 1,0-1,0 1,0 0,1-1,-1 1,0 0,0 0,0-1,1 1,-1 0,2 0,40-2,-38 1,271 15,-216-9,65-2,-82-4,1 3,52 8,-35-3,2-2,114-6,-58-2,341 3,-437-1,44-9,23 0,-37 10,-12 1,0-2,64-10,-51 4,0 2,0 3,57 5,-4 0,-72-2,-25 0,0 0,0-1,0 0,0 0,0-1,0-1,0 0,-1 0,1-1,0 0,-1 0,14-8,-13 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8:22.9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61,'59'19,"31"-13,109-8,-66 0,2387 2,-2497-1,44-9,23 0,33 12,93-4,-151-8,-42 6,0 1,26 0,31-7,0 0,1381 10,-1302-20,661 21,-802-1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8:39.33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0,'1122'0,"-1104"1,0 1,25 6,37 3,44-14,92 5,-151 8,-42-6,0-1,26 0,48-5,106 4,-143 8,-43-6,1-1,27 1,1076-5,-1088 3,0 1,51 12,-51-8,0-1,51 2,-38-8,0 3,46 8,3-3,-67-7,45 7,-14-1,-41-6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20:35.41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0 160,'1222'0,"-1124"-10,-70 6,45-2,-18 7,-23 0,-1-1,1-1,0-1,34-9,-40 7,0 0,0 2,1 1,29 2,-29 0,-1 0,1-2,52-9,-52 5,-1 2,1 1,0 1,37 3,-26 0,44-4,-55-2,43-12,-50 11,1 0,-1 1,42-2,56-4,5 0,617 11,-707 1,1 1,49 12,-50-8,1-1,49 1,96 14,-81-12,5 1,-43-9,100 13,-93-7,0-4,79-6,-26 1,280 2,-382-1,0-1,25-6,37-2,54 0,13 0,-89 10,104-15,-128 11,0 3,41 2,41-2,-51-9,-42 6,0 1,26 0,-17 3,-5 1,0-1,0-2,49-8,-54 6,-1 1,45 0,-44 3,0-1,0-1,23-5,-7 1,0 1,0 2,1 2,47 5,7-1,18-2,118-3,-154-7,-38 4,51-1,271 7,-341-1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54.0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47,'49'-1,"0"-1,58-11,-79 9,-1 2,32 1,-35 2,-1-2,1 0,35-8,-21 3,1 2,0 1,0 2,44 5,11-1,265-3,-341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20:38.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1,'902'0,"-884"1,0 1,25 6,37 3,1357-10,-673-3,-605 22,1439-19,-755-3,-825 3,0 1,25 6,37 3,781-12,-838 0,44-9,23 0,27 12,86-4,-128-7,-38 4,51-1,8 8,127-4,-163-8,-42 7,-1 0,28-1,95 4,-122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20:44.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44,'18'-1,"0"-1,26-6,36-3,981 12,-962-11,-72 6,47-2,79 4,154 5,-232 6,-38-4,51 1,-62-5,47 8,-46-4,46 1,88 6,-81-4,79 12,-111-9,-34-7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56.9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0,'961'0,"-938"2,44 7,23 2,12-13,75 3,-112 9,-42-6,0-1,26 0,31 7,0 1,18-1,5-1,15 1,-78-5,42 0,558-6,-637 1,0 0,0 0,0 0,0 0,0 0,0 1,0 0,0-1,0 1,0 0,0 0,0 1,0-1,3 3,2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4:59.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1 121,'26'-1,"1"-3,-1 0,40-12,-9 2,12-4,-43 11,-1 0,33-3,-3 4,111-7,354 14,-502-2,-1-1,27-6,36-3,841 12,-902 0,1 1,24 6,33 2,-50-7,-1 1,0 1,46 16,-17-6,57 6,-66-14,9-3,-38-3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5:04.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0,'1701'0,"-1683"1,0 1,25 6,37 3,1261-12,-1324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5:06.4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41,'18'-1,"0"-1,25-6,38-2,1220 11,-1142-22,62 22,-204-1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5:16.0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1 126,'0'-1,"1"0,-1 0,1 0,0 0,-1 0,1 0,0 0,0 0,-1 0,1 0,0 0,0 1,0-1,0 0,0 1,0-1,1 0,-1 1,0 0,0-1,0 1,0 0,1-1,-1 1,0 0,0 0,2 0,41-3,-39 3,739-2,-364 5,-243-6,146 6,-212 7,-42-6,51 3,38 3,-78-6,42 1,778-5,-761-11,-71 7,45-2,987 7,-1037-2,44-9,23 0,-28 10,-19 1,-1-2,71-10,-59 4,0 2,0 3,57 5,-4 0,1073-3,-1152-2,-1-1,1-1,-1-2,32-10,-32 8,0 1,0 1,1 2,33-2,-16 6,0-2,51-10,-43 6,0 3,90 5,-37 1,334-3,-281 20,-111-18,65 11,-45-6,1-4,75-6,-25 1,-60 2,101 15,-142-12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8:15:18.1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80 0,'759'-80'0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0T18:13:30.5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65,'59'1,"83"13,-71-7,138-7,-90-2,442 2,-543 1,0 0,25 7,37 3,59-13,103 4,-167 6,-38-2,51-1,332-5,-261 20,682-21,-682-19,-43 22,88-4,-96-17,-80 12,1 1,47-2,-35 6,62-11,-49 7,1 3,86 5,-35 1,834-3,-917-1,44-9,23 0,-20 10,-25 1,0-2,75-10,-66 4,0 2,1 3,55 5,-3 0,-64-4,1-1,53-11,-48 7,0 3,89 5,-38 0,-69-2,-19-1,1 0,-1 1,1 1,22 4,-22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20F81-5DFF-444F-B8C1-423F3088DB3D}"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91577-4789-46FD-BE71-8B4B9405DF5E}" type="slidenum">
              <a:rPr lang="en-US" smtClean="0"/>
              <a:t>‹#›</a:t>
            </a:fld>
            <a:endParaRPr lang="en-US"/>
          </a:p>
        </p:txBody>
      </p:sp>
    </p:spTree>
    <p:extLst>
      <p:ext uri="{BB962C8B-B14F-4D97-AF65-F5344CB8AC3E}">
        <p14:creationId xmlns:p14="http://schemas.microsoft.com/office/powerpoint/2010/main" val="159973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a:t>
            </a:fld>
            <a:endParaRPr lang="en-US"/>
          </a:p>
        </p:txBody>
      </p:sp>
    </p:spTree>
    <p:extLst>
      <p:ext uri="{BB962C8B-B14F-4D97-AF65-F5344CB8AC3E}">
        <p14:creationId xmlns:p14="http://schemas.microsoft.com/office/powerpoint/2010/main" val="46528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that context gets us up to speed with the project timeline and what the goals of our 3 studies were</a:t>
            </a:r>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10</a:t>
            </a:fld>
            <a:endParaRPr lang="en-US"/>
          </a:p>
        </p:txBody>
      </p:sp>
    </p:spTree>
    <p:extLst>
      <p:ext uri="{BB962C8B-B14F-4D97-AF65-F5344CB8AC3E}">
        <p14:creationId xmlns:p14="http://schemas.microsoft.com/office/powerpoint/2010/main" val="3777063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leverage social consensus to manipulate levels of support for polarized beliefs?</a:t>
            </a:r>
          </a:p>
        </p:txBody>
      </p:sp>
      <p:sp>
        <p:nvSpPr>
          <p:cNvPr id="4" name="Slide Number Placeholder 3"/>
          <p:cNvSpPr>
            <a:spLocks noGrp="1"/>
          </p:cNvSpPr>
          <p:nvPr>
            <p:ph type="sldNum" sz="quarter" idx="5"/>
          </p:nvPr>
        </p:nvSpPr>
        <p:spPr/>
        <p:txBody>
          <a:bodyPr/>
          <a:lstStyle/>
          <a:p>
            <a:fld id="{D4D91577-4789-46FD-BE71-8B4B9405DF5E}" type="slidenum">
              <a:rPr lang="en-US" smtClean="0"/>
              <a:t>11</a:t>
            </a:fld>
            <a:endParaRPr lang="en-US"/>
          </a:p>
        </p:txBody>
      </p:sp>
    </p:spTree>
    <p:extLst>
      <p:ext uri="{BB962C8B-B14F-4D97-AF65-F5344CB8AC3E}">
        <p14:creationId xmlns:p14="http://schemas.microsoft.com/office/powerpoint/2010/main" val="848764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Can we influence polarized belief with social consensus?</a:t>
            </a:r>
          </a:p>
          <a:p>
            <a:pPr lvl="1"/>
            <a:r>
              <a:rPr lang="en-US" sz="2000" dirty="0"/>
              <a:t>Can we increase support for polarized belief using high social consensus?</a:t>
            </a:r>
          </a:p>
          <a:p>
            <a:pPr lvl="1"/>
            <a:r>
              <a:rPr lang="en-US" sz="2000" dirty="0"/>
              <a:t>Can we decrease support for polarized belief using low social consensus?</a:t>
            </a:r>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12</a:t>
            </a:fld>
            <a:endParaRPr lang="en-US"/>
          </a:p>
        </p:txBody>
      </p:sp>
    </p:spTree>
    <p:extLst>
      <p:ext uri="{BB962C8B-B14F-4D97-AF65-F5344CB8AC3E}">
        <p14:creationId xmlns:p14="http://schemas.microsoft.com/office/powerpoint/2010/main" val="2900472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repeated measures design; I measured support for the polarized topics both before and after the consensus manipulation</a:t>
            </a:r>
          </a:p>
          <a:p>
            <a:endParaRPr lang="en-US" dirty="0"/>
          </a:p>
          <a:p>
            <a:r>
              <a:rPr lang="en-US" dirty="0"/>
              <a:t>Participants were randomized into either a low social consensus condition, or a high social consensus condition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participants were 505 psych 1000 students – around 19 years old, mostly female, and mostly white</a:t>
            </a:r>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13</a:t>
            </a:fld>
            <a:endParaRPr lang="en-US"/>
          </a:p>
        </p:txBody>
      </p:sp>
    </p:spTree>
    <p:extLst>
      <p:ext uri="{BB962C8B-B14F-4D97-AF65-F5344CB8AC3E}">
        <p14:creationId xmlns:p14="http://schemas.microsoft.com/office/powerpoint/2010/main" val="3769218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social consensus intervention consisted of participants being given information about what proportion of Americans supported each of the polarized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four topics we chose were Climate change, capital punishment, universal health care, the topic of slavery, which was present to provide the additional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 of an overwhelming consensus (e.g., slavery is bad)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Ostensibly the results of the survey, we directly manipulated social consensus by increasing or decreasing the proportion of support artificially.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low social consensus condition, participants were given values that were 20% lower than current U.S. survey data indicated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high social consensus condition, participants were given values that were 20% higher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14</a:t>
            </a:fld>
            <a:endParaRPr lang="en-US"/>
          </a:p>
        </p:txBody>
      </p:sp>
    </p:spTree>
    <p:extLst>
      <p:ext uri="{BB962C8B-B14F-4D97-AF65-F5344CB8AC3E}">
        <p14:creationId xmlns:p14="http://schemas.microsoft.com/office/powerpoint/2010/main" val="3265507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outcomes, which were measured both before and after the social consensus intervention, was degree of support for the polarized topics that we assessed.</a:t>
            </a:r>
          </a:p>
          <a:p>
            <a:endParaRPr lang="en-US" dirty="0"/>
          </a:p>
          <a:p>
            <a:r>
              <a:rPr lang="en-US" dirty="0"/>
              <a:t>We measured this by degree of agreement with statements in support of the polarized topics</a:t>
            </a:r>
          </a:p>
          <a:p>
            <a:endParaRPr lang="en-US" dirty="0"/>
          </a:p>
          <a:p>
            <a:r>
              <a:rPr lang="en-US" dirty="0"/>
              <a:t>Support for each topic ranged from 0 (strong disagreement of support) to 100 (strong agreement of support)</a:t>
            </a:r>
          </a:p>
        </p:txBody>
      </p:sp>
      <p:sp>
        <p:nvSpPr>
          <p:cNvPr id="4" name="Slide Number Placeholder 3"/>
          <p:cNvSpPr>
            <a:spLocks noGrp="1"/>
          </p:cNvSpPr>
          <p:nvPr>
            <p:ph type="sldNum" sz="quarter" idx="5"/>
          </p:nvPr>
        </p:nvSpPr>
        <p:spPr/>
        <p:txBody>
          <a:bodyPr/>
          <a:lstStyle/>
          <a:p>
            <a:fld id="{D4D91577-4789-46FD-BE71-8B4B9405DF5E}" type="slidenum">
              <a:rPr lang="en-US" smtClean="0"/>
              <a:t>15</a:t>
            </a:fld>
            <a:endParaRPr lang="en-US"/>
          </a:p>
        </p:txBody>
      </p:sp>
    </p:spTree>
    <p:extLst>
      <p:ext uri="{BB962C8B-B14F-4D97-AF65-F5344CB8AC3E}">
        <p14:creationId xmlns:p14="http://schemas.microsoft.com/office/powerpoint/2010/main" val="3159774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initial hypothesis was very direct – does manipulation of social consensus affect support for a topic?</a:t>
            </a:r>
          </a:p>
          <a:p>
            <a:endParaRPr lang="en-US" dirty="0"/>
          </a:p>
          <a:p>
            <a:r>
              <a:rPr lang="en-US" dirty="0"/>
              <a:t>Specifically, can we increase support in high social consensus conditions, and can we decrease support in low social consensus conditions?</a:t>
            </a:r>
          </a:p>
        </p:txBody>
      </p:sp>
      <p:sp>
        <p:nvSpPr>
          <p:cNvPr id="4" name="Slide Number Placeholder 3"/>
          <p:cNvSpPr>
            <a:spLocks noGrp="1"/>
          </p:cNvSpPr>
          <p:nvPr>
            <p:ph type="sldNum" sz="quarter" idx="5"/>
          </p:nvPr>
        </p:nvSpPr>
        <p:spPr/>
        <p:txBody>
          <a:bodyPr/>
          <a:lstStyle/>
          <a:p>
            <a:fld id="{D4D91577-4789-46FD-BE71-8B4B9405DF5E}" type="slidenum">
              <a:rPr lang="en-US" smtClean="0"/>
              <a:t>16</a:t>
            </a:fld>
            <a:endParaRPr lang="en-US"/>
          </a:p>
        </p:txBody>
      </p:sp>
    </p:spTree>
    <p:extLst>
      <p:ext uri="{BB962C8B-B14F-4D97-AF65-F5344CB8AC3E}">
        <p14:creationId xmlns:p14="http://schemas.microsoft.com/office/powerpoint/2010/main" val="4145358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orient you all to what the graph says</a:t>
            </a:r>
          </a:p>
          <a:p>
            <a:endParaRPr lang="en-US" dirty="0"/>
          </a:p>
          <a:p>
            <a:r>
              <a:rPr lang="en-US" dirty="0"/>
              <a:t>The Y- axis here shows support for the topic, in this case, universal health care</a:t>
            </a:r>
          </a:p>
          <a:p>
            <a:endParaRPr lang="en-US" dirty="0"/>
          </a:p>
          <a:p>
            <a:r>
              <a:rPr lang="en-US" dirty="0"/>
              <a:t>The X-axis shows time, either before or after our intervention</a:t>
            </a:r>
          </a:p>
          <a:p>
            <a:endParaRPr lang="en-US" dirty="0"/>
          </a:p>
          <a:p>
            <a:r>
              <a:rPr lang="en-US" dirty="0"/>
              <a:t>The color coding shows which intervention individuals received, purple for the high social consensus, and black for the low social consensus intervention</a:t>
            </a:r>
            <a:br>
              <a:rPr lang="en-US" dirty="0"/>
            </a:br>
            <a:endParaRPr lang="en-US" dirty="0"/>
          </a:p>
          <a:p>
            <a:r>
              <a:rPr lang="en-US" dirty="0"/>
              <a:t>The lines that go through the clouds of dots essentially summarize the relationship between condition and time.</a:t>
            </a:r>
          </a:p>
          <a:p>
            <a:endParaRPr lang="en-US" dirty="0"/>
          </a:p>
          <a:p>
            <a:r>
              <a:rPr lang="en-US" dirty="0"/>
              <a:t>Both groups had similar levels of support at baseline – there was also a significant interaction between condition and time, we can see this from how the purple and black lines diverge at time 2. This pattern of significant differences at time 2 between high and low consensus was repeated across all topics</a:t>
            </a:r>
          </a:p>
          <a:p>
            <a:endParaRPr lang="en-US" dirty="0"/>
          </a:p>
          <a:p>
            <a:r>
              <a:rPr lang="en-US" dirty="0"/>
              <a:t>We saw a significant increase for support in our high social consensus condition, indicated by how ‘steep’ the purple slope was, for UHC only, and not any other topics. </a:t>
            </a:r>
          </a:p>
          <a:p>
            <a:endParaRPr lang="en-US" dirty="0"/>
          </a:p>
          <a:p>
            <a:r>
              <a:rPr lang="en-US" dirty="0"/>
              <a:t>We did not see a significant decrease in support in our low social consensus condition, indicated by how steep the black slope was, for any of our topics.</a:t>
            </a:r>
          </a:p>
          <a:p>
            <a:endParaRPr lang="en-US" dirty="0"/>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17</a:t>
            </a:fld>
            <a:endParaRPr lang="en-US"/>
          </a:p>
        </p:txBody>
      </p:sp>
    </p:spTree>
    <p:extLst>
      <p:ext uri="{BB962C8B-B14F-4D97-AF65-F5344CB8AC3E}">
        <p14:creationId xmlns:p14="http://schemas.microsoft.com/office/powerpoint/2010/main" val="3008718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saw some preliminary evidence that, for some topics, the effect of social consensus is able to change support, primarily through increasing it (did not see significant evidence of decrease)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I glossed over however, was how many additional hoops I had to jump through regarding ethics around deception – Even the original ‘</a:t>
            </a:r>
            <a:r>
              <a:rPr lang="en-US" dirty="0" err="1"/>
              <a:t>asch</a:t>
            </a:r>
            <a:r>
              <a:rPr lang="en-US" dirty="0"/>
              <a:t>’ line study explicitly relies on confederates who are willing to lie</a:t>
            </a:r>
          </a:p>
          <a:p>
            <a:endParaRPr lang="en-US" dirty="0"/>
          </a:p>
          <a:p>
            <a:r>
              <a:rPr lang="en-US" dirty="0"/>
              <a:t>In many cases it is not ethically feasible to deceive the public as to what other people around them believe</a:t>
            </a:r>
          </a:p>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18</a:t>
            </a:fld>
            <a:endParaRPr lang="en-US"/>
          </a:p>
        </p:txBody>
      </p:sp>
    </p:spTree>
    <p:extLst>
      <p:ext uri="{BB962C8B-B14F-4D97-AF65-F5344CB8AC3E}">
        <p14:creationId xmlns:p14="http://schemas.microsoft.com/office/powerpoint/2010/main" val="65881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C8FE7-2C39-F3A5-3AB2-4001F6EAE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6BE97-4979-8DDE-C1E0-AA0A2CE86C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98F4D-880B-2956-26EC-D9C86A2B9803}"/>
              </a:ext>
            </a:extLst>
          </p:cNvPr>
          <p:cNvSpPr>
            <a:spLocks noGrp="1"/>
          </p:cNvSpPr>
          <p:nvPr>
            <p:ph type="body" idx="1"/>
          </p:nvPr>
        </p:nvSpPr>
        <p:spPr/>
        <p:txBody>
          <a:bodyPr/>
          <a:lstStyle/>
          <a:p>
            <a:r>
              <a:rPr lang="en-US" dirty="0"/>
              <a:t>Study 2 was then launched to look at alternative means for changing polarized beliefs</a:t>
            </a:r>
          </a:p>
        </p:txBody>
      </p:sp>
      <p:sp>
        <p:nvSpPr>
          <p:cNvPr id="4" name="Slide Number Placeholder 3">
            <a:extLst>
              <a:ext uri="{FF2B5EF4-FFF2-40B4-BE49-F238E27FC236}">
                <a16:creationId xmlns:a16="http://schemas.microsoft.com/office/drawing/2014/main" id="{254A8552-9A52-865C-F207-843C7765C976}"/>
              </a:ext>
            </a:extLst>
          </p:cNvPr>
          <p:cNvSpPr>
            <a:spLocks noGrp="1"/>
          </p:cNvSpPr>
          <p:nvPr>
            <p:ph type="sldNum" sz="quarter" idx="5"/>
          </p:nvPr>
        </p:nvSpPr>
        <p:spPr/>
        <p:txBody>
          <a:bodyPr/>
          <a:lstStyle/>
          <a:p>
            <a:fld id="{D4D91577-4789-46FD-BE71-8B4B9405DF5E}" type="slidenum">
              <a:rPr lang="en-US" smtClean="0"/>
              <a:t>19</a:t>
            </a:fld>
            <a:endParaRPr lang="en-US"/>
          </a:p>
        </p:txBody>
      </p:sp>
    </p:spTree>
    <p:extLst>
      <p:ext uri="{BB962C8B-B14F-4D97-AF65-F5344CB8AC3E}">
        <p14:creationId xmlns:p14="http://schemas.microsoft.com/office/powerpoint/2010/main" val="3705304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2</a:t>
            </a:fld>
            <a:endParaRPr lang="en-US"/>
          </a:p>
        </p:txBody>
      </p:sp>
    </p:spTree>
    <p:extLst>
      <p:ext uri="{BB962C8B-B14F-4D97-AF65-F5344CB8AC3E}">
        <p14:creationId xmlns:p14="http://schemas.microsoft.com/office/powerpoint/2010/main" val="1458538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research question was, can we increase moral convictions using moral framings?</a:t>
            </a:r>
          </a:p>
          <a:p>
            <a:r>
              <a:rPr lang="en-US" dirty="0"/>
              <a:t>I tried two methods, the first – moral responsibility, increases perception of morality by framing the subject using rights, promises, or obligations, that one group or others are expected to uphold the second – moral piggybacking, increases perception of morality for the subject by tying it to concepts that are already agreed upon as moral</a:t>
            </a:r>
          </a:p>
          <a:p>
            <a:endParaRPr lang="en-US" dirty="0"/>
          </a:p>
          <a:p>
            <a:r>
              <a:rPr lang="en-US" dirty="0"/>
              <a:t>The next research question was conversely, can we decrease moral conviction using nonmoral framings?</a:t>
            </a:r>
          </a:p>
          <a:p>
            <a:r>
              <a:rPr lang="en-US" dirty="0"/>
              <a:t>Likewise, I tried two methods, the first – pragmatic, decrease perceptions of morality by emphasizing economic and practical implementation concerns, the second hedonic framing, decrease perception of moral conviction by emphasizing the direct personal benefits that supporting the topic will result in.</a:t>
            </a:r>
          </a:p>
        </p:txBody>
      </p:sp>
      <p:sp>
        <p:nvSpPr>
          <p:cNvPr id="4" name="Slide Number Placeholder 3"/>
          <p:cNvSpPr>
            <a:spLocks noGrp="1"/>
          </p:cNvSpPr>
          <p:nvPr>
            <p:ph type="sldNum" sz="quarter" idx="5"/>
          </p:nvPr>
        </p:nvSpPr>
        <p:spPr/>
        <p:txBody>
          <a:bodyPr/>
          <a:lstStyle/>
          <a:p>
            <a:fld id="{D4D91577-4789-46FD-BE71-8B4B9405DF5E}" type="slidenum">
              <a:rPr lang="en-US" smtClean="0"/>
              <a:t>20</a:t>
            </a:fld>
            <a:endParaRPr lang="en-US"/>
          </a:p>
        </p:txBody>
      </p:sp>
    </p:spTree>
    <p:extLst>
      <p:ext uri="{BB962C8B-B14F-4D97-AF65-F5344CB8AC3E}">
        <p14:creationId xmlns:p14="http://schemas.microsoft.com/office/powerpoint/2010/main" val="84864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Describing our study design, we had 208 psych 1000 students as participants, and no further demographic information was collected as we were concerned about survey length and had no </a:t>
            </a:r>
            <a:r>
              <a:rPr lang="en-US" i="1" dirty="0"/>
              <a:t>a-priori</a:t>
            </a:r>
            <a:r>
              <a:rPr lang="en-US" i="0" dirty="0"/>
              <a:t> demographic hypotheses</a:t>
            </a:r>
          </a:p>
          <a:p>
            <a:endParaRPr lang="en-US" i="0" dirty="0"/>
          </a:p>
          <a:p>
            <a:r>
              <a:rPr lang="en-US" i="0" dirty="0"/>
              <a:t>Participants in our four experimental conditions, highlighted here in green and red, were given four essays – all sharing the same moral framing on four topics chosen, UHC, capital punishment, climate change, and exercise</a:t>
            </a:r>
          </a:p>
          <a:p>
            <a:endParaRPr lang="en-US" i="0" dirty="0"/>
          </a:p>
          <a:p>
            <a:r>
              <a:rPr lang="en-US" i="0" dirty="0"/>
              <a:t>Participants in the control condition received no experimental materials</a:t>
            </a:r>
          </a:p>
          <a:p>
            <a:endParaRPr lang="en-US" i="0" dirty="0"/>
          </a:p>
          <a:p>
            <a:r>
              <a:rPr lang="en-US" i="0" dirty="0"/>
              <a:t>Afterwards, all participants were surveyed on their level of moral conviction felt for the issue</a:t>
            </a:r>
          </a:p>
          <a:p>
            <a:endParaRPr lang="en-US" dirty="0"/>
          </a:p>
          <a:p>
            <a:r>
              <a:rPr lang="en-US" i="0" dirty="0"/>
              <a:t>Next I will briefly show you some excerpts from these essays on the topic of universal health care</a:t>
            </a:r>
          </a:p>
        </p:txBody>
      </p:sp>
      <p:sp>
        <p:nvSpPr>
          <p:cNvPr id="4" name="Slide Number Placeholder 3"/>
          <p:cNvSpPr>
            <a:spLocks noGrp="1"/>
          </p:cNvSpPr>
          <p:nvPr>
            <p:ph type="sldNum" sz="quarter" idx="5"/>
          </p:nvPr>
        </p:nvSpPr>
        <p:spPr/>
        <p:txBody>
          <a:bodyPr/>
          <a:lstStyle/>
          <a:p>
            <a:fld id="{D4D91577-4789-46FD-BE71-8B4B9405DF5E}" type="slidenum">
              <a:rPr lang="en-US" smtClean="0"/>
              <a:t>21</a:t>
            </a:fld>
            <a:endParaRPr lang="en-US"/>
          </a:p>
        </p:txBody>
      </p:sp>
    </p:spTree>
    <p:extLst>
      <p:ext uri="{BB962C8B-B14F-4D97-AF65-F5344CB8AC3E}">
        <p14:creationId xmlns:p14="http://schemas.microsoft.com/office/powerpoint/2010/main" val="3937518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in the first excerpt, we implemented the moral responsibility framing by emphasizing the obligations the US government entails upon it’s claims of guaranteeing ‘life, liberty and the pursuit of happiness’</a:t>
            </a:r>
          </a:p>
          <a:p>
            <a:endParaRPr lang="en-US" dirty="0"/>
          </a:p>
          <a:p>
            <a:r>
              <a:rPr lang="en-US" dirty="0"/>
              <a:t>In the second excerpt, we use moral piggybacking to tie offering healthcare to the extant moral value of human life, and the inability to exercise the morally relevant ‘right to free speech’ if unhealthy.</a:t>
            </a:r>
          </a:p>
        </p:txBody>
      </p:sp>
      <p:sp>
        <p:nvSpPr>
          <p:cNvPr id="4" name="Slide Number Placeholder 3"/>
          <p:cNvSpPr>
            <a:spLocks noGrp="1"/>
          </p:cNvSpPr>
          <p:nvPr>
            <p:ph type="sldNum" sz="quarter" idx="5"/>
          </p:nvPr>
        </p:nvSpPr>
        <p:spPr/>
        <p:txBody>
          <a:bodyPr/>
          <a:lstStyle/>
          <a:p>
            <a:fld id="{D4D91577-4789-46FD-BE71-8B4B9405DF5E}" type="slidenum">
              <a:rPr lang="en-US" smtClean="0"/>
              <a:t>22</a:t>
            </a:fld>
            <a:endParaRPr lang="en-US"/>
          </a:p>
        </p:txBody>
      </p:sp>
    </p:spTree>
    <p:extLst>
      <p:ext uri="{BB962C8B-B14F-4D97-AF65-F5344CB8AC3E}">
        <p14:creationId xmlns:p14="http://schemas.microsoft.com/office/powerpoint/2010/main" val="235438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next excerpt, we show the pragmatic framing, we emphasize some of the practical benefits of implementing UHC, such as longer lifespan and better average health</a:t>
            </a:r>
          </a:p>
          <a:p>
            <a:endParaRPr lang="en-US" dirty="0"/>
          </a:p>
          <a:p>
            <a:r>
              <a:rPr lang="en-US" dirty="0"/>
              <a:t>In the last excerpt, we show the hedonic framing, where we focus on how saving on healthcare expenses benefits you directly, and how fun and stress free it is to not be concerned about healthcare</a:t>
            </a:r>
          </a:p>
        </p:txBody>
      </p:sp>
      <p:sp>
        <p:nvSpPr>
          <p:cNvPr id="4" name="Slide Number Placeholder 3"/>
          <p:cNvSpPr>
            <a:spLocks noGrp="1"/>
          </p:cNvSpPr>
          <p:nvPr>
            <p:ph type="sldNum" sz="quarter" idx="5"/>
          </p:nvPr>
        </p:nvSpPr>
        <p:spPr/>
        <p:txBody>
          <a:bodyPr/>
          <a:lstStyle/>
          <a:p>
            <a:fld id="{D4D91577-4789-46FD-BE71-8B4B9405DF5E}" type="slidenum">
              <a:rPr lang="en-US" smtClean="0"/>
              <a:t>23</a:t>
            </a:fld>
            <a:endParaRPr lang="en-US"/>
          </a:p>
        </p:txBody>
      </p:sp>
    </p:spTree>
    <p:extLst>
      <p:ext uri="{BB962C8B-B14F-4D97-AF65-F5344CB8AC3E}">
        <p14:creationId xmlns:p14="http://schemas.microsoft.com/office/powerpoint/2010/main" val="1641871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84C8B-A629-BA2E-2B06-24914BF8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E5949-EEA9-7C2B-B58D-84A477C542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7249C-877D-379D-C828-230F75376143}"/>
              </a:ext>
            </a:extLst>
          </p:cNvPr>
          <p:cNvSpPr>
            <a:spLocks noGrp="1"/>
          </p:cNvSpPr>
          <p:nvPr>
            <p:ph type="body" idx="1"/>
          </p:nvPr>
        </p:nvSpPr>
        <p:spPr/>
        <p:txBody>
          <a:bodyPr/>
          <a:lstStyle/>
          <a:p>
            <a:r>
              <a:rPr lang="en-US" dirty="0"/>
              <a:t>Our outcome measures were jointly, the support for topic measure used in Study 1, and the 7 item aggregate moral conviction measure used in Study 2.</a:t>
            </a:r>
          </a:p>
        </p:txBody>
      </p:sp>
      <p:sp>
        <p:nvSpPr>
          <p:cNvPr id="4" name="Slide Number Placeholder 3">
            <a:extLst>
              <a:ext uri="{FF2B5EF4-FFF2-40B4-BE49-F238E27FC236}">
                <a16:creationId xmlns:a16="http://schemas.microsoft.com/office/drawing/2014/main" id="{282DCC36-8D90-CB5F-1330-146BE7015786}"/>
              </a:ext>
            </a:extLst>
          </p:cNvPr>
          <p:cNvSpPr>
            <a:spLocks noGrp="1"/>
          </p:cNvSpPr>
          <p:nvPr>
            <p:ph type="sldNum" sz="quarter" idx="5"/>
          </p:nvPr>
        </p:nvSpPr>
        <p:spPr/>
        <p:txBody>
          <a:bodyPr/>
          <a:lstStyle/>
          <a:p>
            <a:fld id="{D4D91577-4789-46FD-BE71-8B4B9405DF5E}" type="slidenum">
              <a:rPr lang="en-US" smtClean="0"/>
              <a:t>24</a:t>
            </a:fld>
            <a:endParaRPr lang="en-US"/>
          </a:p>
        </p:txBody>
      </p:sp>
    </p:spTree>
    <p:extLst>
      <p:ext uri="{BB962C8B-B14F-4D97-AF65-F5344CB8AC3E}">
        <p14:creationId xmlns:p14="http://schemas.microsoft.com/office/powerpoint/2010/main" val="334282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5D490-4C30-F290-D631-E11297FDC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915AD-0966-A328-6901-5BA0F72F2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6E487-CC91-2AFB-9A35-76BC694CBF03}"/>
              </a:ext>
            </a:extLst>
          </p:cNvPr>
          <p:cNvSpPr>
            <a:spLocks noGrp="1"/>
          </p:cNvSpPr>
          <p:nvPr>
            <p:ph type="body" idx="1"/>
          </p:nvPr>
        </p:nvSpPr>
        <p:spPr/>
        <p:txBody>
          <a:bodyPr/>
          <a:lstStyle/>
          <a:p>
            <a:r>
              <a:rPr lang="en-US" dirty="0"/>
              <a:t>Our initial hypothesis was very direct –  can differently moral framings affect moral conviction for a topic?</a:t>
            </a:r>
          </a:p>
          <a:p>
            <a:endParaRPr lang="en-US" dirty="0"/>
          </a:p>
          <a:p>
            <a:r>
              <a:rPr lang="en-US" dirty="0"/>
              <a:t>Specifically, can we increase moral conviction with our moralized framings, and decrease moral conviction with our nonmoral framings?</a:t>
            </a:r>
          </a:p>
        </p:txBody>
      </p:sp>
      <p:sp>
        <p:nvSpPr>
          <p:cNvPr id="4" name="Slide Number Placeholder 3">
            <a:extLst>
              <a:ext uri="{FF2B5EF4-FFF2-40B4-BE49-F238E27FC236}">
                <a16:creationId xmlns:a16="http://schemas.microsoft.com/office/drawing/2014/main" id="{7B6A9EA4-7E9F-2777-A83E-EF929094A870}"/>
              </a:ext>
            </a:extLst>
          </p:cNvPr>
          <p:cNvSpPr>
            <a:spLocks noGrp="1"/>
          </p:cNvSpPr>
          <p:nvPr>
            <p:ph type="sldNum" sz="quarter" idx="5"/>
          </p:nvPr>
        </p:nvSpPr>
        <p:spPr/>
        <p:txBody>
          <a:bodyPr/>
          <a:lstStyle/>
          <a:p>
            <a:fld id="{D4D91577-4789-46FD-BE71-8B4B9405DF5E}" type="slidenum">
              <a:rPr lang="en-US" smtClean="0"/>
              <a:t>25</a:t>
            </a:fld>
            <a:endParaRPr lang="en-US"/>
          </a:p>
        </p:txBody>
      </p:sp>
    </p:spTree>
    <p:extLst>
      <p:ext uri="{BB962C8B-B14F-4D97-AF65-F5344CB8AC3E}">
        <p14:creationId xmlns:p14="http://schemas.microsoft.com/office/powerpoint/2010/main" val="3380549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31303-4E4D-0943-B144-7628D9A00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41C41-08FA-F3ED-B56E-C7E5B7728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B67F30-5D93-79B5-AEAF-7F9E67F62053}"/>
              </a:ext>
            </a:extLst>
          </p:cNvPr>
          <p:cNvSpPr>
            <a:spLocks noGrp="1"/>
          </p:cNvSpPr>
          <p:nvPr>
            <p:ph type="body" idx="1"/>
          </p:nvPr>
        </p:nvSpPr>
        <p:spPr/>
        <p:txBody>
          <a:bodyPr/>
          <a:lstStyle/>
          <a:p>
            <a:r>
              <a:rPr lang="en-US" dirty="0"/>
              <a:t>Our initial hypothesis was very direct –  can differently moral framings affect moral conviction for a topic?</a:t>
            </a:r>
          </a:p>
          <a:p>
            <a:endParaRPr lang="en-US" dirty="0"/>
          </a:p>
          <a:p>
            <a:r>
              <a:rPr lang="en-US" dirty="0"/>
              <a:t>Specifically, can we increase moral conviction with our moralized framings, and decrease moral conviction with our nonmoral framings?</a:t>
            </a:r>
          </a:p>
        </p:txBody>
      </p:sp>
      <p:sp>
        <p:nvSpPr>
          <p:cNvPr id="4" name="Slide Number Placeholder 3">
            <a:extLst>
              <a:ext uri="{FF2B5EF4-FFF2-40B4-BE49-F238E27FC236}">
                <a16:creationId xmlns:a16="http://schemas.microsoft.com/office/drawing/2014/main" id="{3E0D2F9A-37B5-18D4-641F-B53C04F5223D}"/>
              </a:ext>
            </a:extLst>
          </p:cNvPr>
          <p:cNvSpPr>
            <a:spLocks noGrp="1"/>
          </p:cNvSpPr>
          <p:nvPr>
            <p:ph type="sldNum" sz="quarter" idx="5"/>
          </p:nvPr>
        </p:nvSpPr>
        <p:spPr/>
        <p:txBody>
          <a:bodyPr/>
          <a:lstStyle/>
          <a:p>
            <a:fld id="{D4D91577-4789-46FD-BE71-8B4B9405DF5E}" type="slidenum">
              <a:rPr lang="en-US" smtClean="0"/>
              <a:t>26</a:t>
            </a:fld>
            <a:endParaRPr lang="en-US"/>
          </a:p>
        </p:txBody>
      </p:sp>
    </p:spTree>
    <p:extLst>
      <p:ext uri="{BB962C8B-B14F-4D97-AF65-F5344CB8AC3E}">
        <p14:creationId xmlns:p14="http://schemas.microsoft.com/office/powerpoint/2010/main" val="4138372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only going to show you the graph for universal health care, but the pattern is the same across all topics we examined.</a:t>
            </a:r>
          </a:p>
          <a:p>
            <a:endParaRPr lang="en-US" dirty="0"/>
          </a:p>
          <a:p>
            <a:r>
              <a:rPr lang="en-US" dirty="0"/>
              <a:t>First, I would like to orient you all to what the graph says, the Y- axis here shows amount of moral conviction for the topic, the X-axis shows what experimental condition the subject was in</a:t>
            </a:r>
          </a:p>
          <a:p>
            <a:endParaRPr lang="en-US" dirty="0"/>
          </a:p>
          <a:p>
            <a:r>
              <a:rPr lang="en-US" dirty="0"/>
              <a:t>The green shading shows the two conditions intended to increase moral conviction, the moral responsibility and moral piggybacking framings, the red shading shows the two conditions intended to decrease moral conviction, the pragmatic and hedonic framing, and the black shading is the control condition.</a:t>
            </a:r>
          </a:p>
          <a:p>
            <a:endParaRPr lang="en-US" dirty="0"/>
          </a:p>
          <a:p>
            <a:r>
              <a:rPr lang="en-US" dirty="0"/>
              <a:t>Each of these is a bar graph, where the mean response is the centermost line, the two next quartiles are the rest of the boxes, and the two ‘whiskers’ are the last two quartiles, with individual dots afterwards as relative ‘outliers’</a:t>
            </a:r>
            <a:endParaRPr lang="en-US" sz="1800" dirty="0">
              <a:effectLst/>
              <a:latin typeface="Calibri" panose="020F0502020204030204" pitchFamily="34"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There was no evidence for </a:t>
            </a:r>
            <a:r>
              <a:rPr lang="en-US" sz="1800" b="1" dirty="0">
                <a:effectLst/>
                <a:latin typeface="Calibri" panose="020F0502020204030204" pitchFamily="34" charset="0"/>
                <a:ea typeface="Calibri" panose="020F0502020204030204" pitchFamily="34" charset="0"/>
              </a:rPr>
              <a:t>H1</a:t>
            </a:r>
            <a:r>
              <a:rPr lang="en-US" sz="1800" dirty="0">
                <a:effectLst/>
                <a:latin typeface="Calibri" panose="020F0502020204030204" pitchFamily="34" charset="0"/>
                <a:ea typeface="Calibri" panose="020F0502020204030204" pitchFamily="34" charset="0"/>
              </a:rPr>
              <a:t>, as our moral piggybacking and moral responsibility groups combined did not have increased moral conviction as compared to the control group </a:t>
            </a:r>
          </a:p>
          <a:p>
            <a:endParaRPr lang="en-US" sz="1800" dirty="0">
              <a:effectLst/>
              <a:latin typeface="Calibri" panose="020F0502020204030204" pitchFamily="34" charset="0"/>
            </a:endParaRPr>
          </a:p>
          <a:p>
            <a:r>
              <a:rPr lang="en-US" sz="1800" dirty="0">
                <a:effectLst/>
                <a:latin typeface="Calibri" panose="020F0502020204030204" pitchFamily="34" charset="0"/>
              </a:rPr>
              <a:t>Likewise, t</a:t>
            </a:r>
            <a:r>
              <a:rPr lang="en-US" sz="1800" dirty="0">
                <a:effectLst/>
                <a:latin typeface="Calibri" panose="020F0502020204030204" pitchFamily="34" charset="0"/>
                <a:ea typeface="Calibri" panose="020F0502020204030204" pitchFamily="34" charset="0"/>
              </a:rPr>
              <a:t>here was no support for </a:t>
            </a:r>
            <a:r>
              <a:rPr lang="en-US" sz="1800" b="1" dirty="0">
                <a:effectLst/>
                <a:latin typeface="Calibri" panose="020F0502020204030204" pitchFamily="34" charset="0"/>
                <a:ea typeface="Calibri" panose="020F0502020204030204" pitchFamily="34" charset="0"/>
              </a:rPr>
              <a:t>H2</a:t>
            </a:r>
            <a:r>
              <a:rPr lang="en-US" sz="1800" dirty="0">
                <a:effectLst/>
                <a:latin typeface="Calibri" panose="020F0502020204030204" pitchFamily="34" charset="0"/>
                <a:ea typeface="Calibri" panose="020F0502020204030204" pitchFamily="34" charset="0"/>
              </a:rPr>
              <a:t>, as our pragmatic and hedonic groups combined did not have decreased moral conviction as compared to the control group</a:t>
            </a:r>
          </a:p>
        </p:txBody>
      </p:sp>
      <p:sp>
        <p:nvSpPr>
          <p:cNvPr id="4" name="Slide Number Placeholder 3"/>
          <p:cNvSpPr>
            <a:spLocks noGrp="1"/>
          </p:cNvSpPr>
          <p:nvPr>
            <p:ph type="sldNum" sz="quarter" idx="5"/>
          </p:nvPr>
        </p:nvSpPr>
        <p:spPr/>
        <p:txBody>
          <a:bodyPr/>
          <a:lstStyle/>
          <a:p>
            <a:fld id="{D4D91577-4789-46FD-BE71-8B4B9405DF5E}" type="slidenum">
              <a:rPr lang="en-US" smtClean="0"/>
              <a:t>27</a:t>
            </a:fld>
            <a:endParaRPr lang="en-US"/>
          </a:p>
        </p:txBody>
      </p:sp>
    </p:spTree>
    <p:extLst>
      <p:ext uri="{BB962C8B-B14F-4D97-AF65-F5344CB8AC3E}">
        <p14:creationId xmlns:p14="http://schemas.microsoft.com/office/powerpoint/2010/main" val="3249791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58BE9-89BB-58F8-FE87-DD14A75E0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EE0B6-DCF3-3BCE-3289-E3FEE748B9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A7938-E377-26AA-AD8B-61706914C233}"/>
              </a:ext>
            </a:extLst>
          </p:cNvPr>
          <p:cNvSpPr>
            <a:spLocks noGrp="1"/>
          </p:cNvSpPr>
          <p:nvPr>
            <p:ph type="body" idx="1"/>
          </p:nvPr>
        </p:nvSpPr>
        <p:spPr/>
        <p:txBody>
          <a:bodyPr/>
          <a:lstStyle/>
          <a:p>
            <a:r>
              <a:rPr lang="en-US" dirty="0"/>
              <a:t>I am only going to show you the graph for universal health care, but the pattern is the same across all topics we examined.</a:t>
            </a:r>
          </a:p>
          <a:p>
            <a:endParaRPr lang="en-US" dirty="0"/>
          </a:p>
          <a:p>
            <a:r>
              <a:rPr lang="en-US" dirty="0"/>
              <a:t>First, I would like to orient you all to what the graph says, the Y- axis here shows amount of moral conviction for the topic, the X-axis shows what experimental condition the subject was in</a:t>
            </a:r>
          </a:p>
          <a:p>
            <a:endParaRPr lang="en-US" dirty="0"/>
          </a:p>
          <a:p>
            <a:r>
              <a:rPr lang="en-US" dirty="0"/>
              <a:t>The green shading shows the two conditions intended to increase moral conviction, the moral responsibility and moral piggybacking framings, the red shading shows the two conditions intended to decrease moral conviction, the pragmatic and hedonic framing, and the black shading is the control condition.</a:t>
            </a:r>
          </a:p>
          <a:p>
            <a:endParaRPr lang="en-US" dirty="0"/>
          </a:p>
          <a:p>
            <a:r>
              <a:rPr lang="en-US" dirty="0"/>
              <a:t>Each of these is a bar graph, where the mean response is the centermost line, the two next quartiles are the rest of the boxes, and the two ‘whiskers’ are the last two quartiles, with individual dots afterwards as relative ‘outliers’</a:t>
            </a:r>
            <a:endParaRPr lang="en-US" sz="1800" dirty="0">
              <a:effectLst/>
              <a:latin typeface="Calibri" panose="020F0502020204030204" pitchFamily="34"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There was no evidence for </a:t>
            </a:r>
            <a:r>
              <a:rPr lang="en-US" sz="1800" b="1" dirty="0">
                <a:effectLst/>
                <a:latin typeface="Calibri" panose="020F0502020204030204" pitchFamily="34" charset="0"/>
                <a:ea typeface="Calibri" panose="020F0502020204030204" pitchFamily="34" charset="0"/>
              </a:rPr>
              <a:t>H1</a:t>
            </a:r>
            <a:r>
              <a:rPr lang="en-US" sz="1800" dirty="0">
                <a:effectLst/>
                <a:latin typeface="Calibri" panose="020F0502020204030204" pitchFamily="34" charset="0"/>
                <a:ea typeface="Calibri" panose="020F0502020204030204" pitchFamily="34" charset="0"/>
              </a:rPr>
              <a:t>, as our moral piggybacking and moral responsibility groups combined did not have increased moral conviction as compared to the control group </a:t>
            </a:r>
          </a:p>
          <a:p>
            <a:endParaRPr lang="en-US" sz="1800" dirty="0">
              <a:effectLst/>
              <a:latin typeface="Calibri" panose="020F0502020204030204" pitchFamily="34" charset="0"/>
            </a:endParaRPr>
          </a:p>
          <a:p>
            <a:r>
              <a:rPr lang="en-US" sz="1800" dirty="0">
                <a:effectLst/>
                <a:latin typeface="Calibri" panose="020F0502020204030204" pitchFamily="34" charset="0"/>
              </a:rPr>
              <a:t>Likewise, t</a:t>
            </a:r>
            <a:r>
              <a:rPr lang="en-US" sz="1800" dirty="0">
                <a:effectLst/>
                <a:latin typeface="Calibri" panose="020F0502020204030204" pitchFamily="34" charset="0"/>
                <a:ea typeface="Calibri" panose="020F0502020204030204" pitchFamily="34" charset="0"/>
              </a:rPr>
              <a:t>here was no support for </a:t>
            </a:r>
            <a:r>
              <a:rPr lang="en-US" sz="1800" b="1" dirty="0">
                <a:effectLst/>
                <a:latin typeface="Calibri" panose="020F0502020204030204" pitchFamily="34" charset="0"/>
                <a:ea typeface="Calibri" panose="020F0502020204030204" pitchFamily="34" charset="0"/>
              </a:rPr>
              <a:t>H2</a:t>
            </a:r>
            <a:r>
              <a:rPr lang="en-US" sz="1800" dirty="0">
                <a:effectLst/>
                <a:latin typeface="Calibri" panose="020F0502020204030204" pitchFamily="34" charset="0"/>
                <a:ea typeface="Calibri" panose="020F0502020204030204" pitchFamily="34" charset="0"/>
              </a:rPr>
              <a:t>, as our pragmatic and hedonic groups combined did not have decreased moral conviction as compared to the control group</a:t>
            </a:r>
          </a:p>
        </p:txBody>
      </p:sp>
      <p:sp>
        <p:nvSpPr>
          <p:cNvPr id="4" name="Slide Number Placeholder 3">
            <a:extLst>
              <a:ext uri="{FF2B5EF4-FFF2-40B4-BE49-F238E27FC236}">
                <a16:creationId xmlns:a16="http://schemas.microsoft.com/office/drawing/2014/main" id="{3463B769-9B94-1090-C280-FF6742CD70F3}"/>
              </a:ext>
            </a:extLst>
          </p:cNvPr>
          <p:cNvSpPr>
            <a:spLocks noGrp="1"/>
          </p:cNvSpPr>
          <p:nvPr>
            <p:ph type="sldNum" sz="quarter" idx="5"/>
          </p:nvPr>
        </p:nvSpPr>
        <p:spPr/>
        <p:txBody>
          <a:bodyPr/>
          <a:lstStyle/>
          <a:p>
            <a:fld id="{D4D91577-4789-46FD-BE71-8B4B9405DF5E}" type="slidenum">
              <a:rPr lang="en-US" smtClean="0"/>
              <a:t>28</a:t>
            </a:fld>
            <a:endParaRPr lang="en-US"/>
          </a:p>
        </p:txBody>
      </p:sp>
    </p:spTree>
    <p:extLst>
      <p:ext uri="{BB962C8B-B14F-4D97-AF65-F5344CB8AC3E}">
        <p14:creationId xmlns:p14="http://schemas.microsoft.com/office/powerpoint/2010/main" val="3910076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D2D6E-957F-F61A-35C7-7BADC6B10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BDA71-9747-4A11-53C1-9BBBADCC1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7C08FA-CE77-EBA1-C4E1-15A3F775448A}"/>
              </a:ext>
            </a:extLst>
          </p:cNvPr>
          <p:cNvSpPr>
            <a:spLocks noGrp="1"/>
          </p:cNvSpPr>
          <p:nvPr>
            <p:ph type="body" idx="1"/>
          </p:nvPr>
        </p:nvSpPr>
        <p:spPr/>
        <p:txBody>
          <a:bodyPr/>
          <a:lstStyle/>
          <a:p>
            <a:r>
              <a:rPr lang="en-US" dirty="0"/>
              <a:t>While I was not able to find </a:t>
            </a:r>
            <a:r>
              <a:rPr lang="en-US" sz="1800" dirty="0">
                <a:effectLst/>
                <a:latin typeface="Calibri" panose="020F0502020204030204" pitchFamily="34" charset="0"/>
                <a:ea typeface="Calibri" panose="020F0502020204030204" pitchFamily="34" charset="0"/>
              </a:rPr>
              <a:t>meaningful evidence of the impact of a moral conviction manipulation in a vacuum, prior literature indicates that in theory, there is a relationship between moral conviction and social consensus</a:t>
            </a: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It is still eminently possible that there is no detectable ‘main effect’ of our moral conviction manipulation, but that there could be an otherwise significant interaction with the effects of social consensus</a:t>
            </a: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Empirically testing this interaction was the impetus for Study 3</a:t>
            </a:r>
          </a:p>
          <a:p>
            <a:endParaRPr lang="en-US" sz="180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739B0C0-BC2B-976F-3F91-15D262466917}"/>
              </a:ext>
            </a:extLst>
          </p:cNvPr>
          <p:cNvSpPr>
            <a:spLocks noGrp="1"/>
          </p:cNvSpPr>
          <p:nvPr>
            <p:ph type="sldNum" sz="quarter" idx="5"/>
          </p:nvPr>
        </p:nvSpPr>
        <p:spPr/>
        <p:txBody>
          <a:bodyPr/>
          <a:lstStyle/>
          <a:p>
            <a:fld id="{D4D91577-4789-46FD-BE71-8B4B9405DF5E}" type="slidenum">
              <a:rPr lang="en-US" smtClean="0"/>
              <a:t>29</a:t>
            </a:fld>
            <a:endParaRPr lang="en-US"/>
          </a:p>
        </p:txBody>
      </p:sp>
    </p:spTree>
    <p:extLst>
      <p:ext uri="{BB962C8B-B14F-4D97-AF65-F5344CB8AC3E}">
        <p14:creationId xmlns:p14="http://schemas.microsoft.com/office/powerpoint/2010/main" val="3334770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looking at polarized beliefs for my dissertation?</a:t>
            </a:r>
          </a:p>
        </p:txBody>
      </p:sp>
      <p:sp>
        <p:nvSpPr>
          <p:cNvPr id="4" name="Slide Number Placeholder 3"/>
          <p:cNvSpPr>
            <a:spLocks noGrp="1"/>
          </p:cNvSpPr>
          <p:nvPr>
            <p:ph type="sldNum" sz="quarter" idx="5"/>
          </p:nvPr>
        </p:nvSpPr>
        <p:spPr/>
        <p:txBody>
          <a:bodyPr/>
          <a:lstStyle/>
          <a:p>
            <a:fld id="{D4D91577-4789-46FD-BE71-8B4B9405DF5E}" type="slidenum">
              <a:rPr lang="en-US" smtClean="0"/>
              <a:t>3</a:t>
            </a:fld>
            <a:endParaRPr lang="en-US"/>
          </a:p>
        </p:txBody>
      </p:sp>
    </p:spTree>
    <p:extLst>
      <p:ext uri="{BB962C8B-B14F-4D97-AF65-F5344CB8AC3E}">
        <p14:creationId xmlns:p14="http://schemas.microsoft.com/office/powerpoint/2010/main" val="660511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4D1AE-B304-5ED3-F210-0358AB258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C9D40-BFC1-E429-3012-9993595AE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88C07-0F8E-EDD4-1881-0881D44EED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B1D95D-F6BB-4787-062D-FF6EE93B5EDB}"/>
              </a:ext>
            </a:extLst>
          </p:cNvPr>
          <p:cNvSpPr>
            <a:spLocks noGrp="1"/>
          </p:cNvSpPr>
          <p:nvPr>
            <p:ph type="sldNum" sz="quarter" idx="5"/>
          </p:nvPr>
        </p:nvSpPr>
        <p:spPr/>
        <p:txBody>
          <a:bodyPr/>
          <a:lstStyle/>
          <a:p>
            <a:fld id="{D4D91577-4789-46FD-BE71-8B4B9405DF5E}" type="slidenum">
              <a:rPr lang="en-US" smtClean="0"/>
              <a:t>30</a:t>
            </a:fld>
            <a:endParaRPr lang="en-US"/>
          </a:p>
        </p:txBody>
      </p:sp>
    </p:spTree>
    <p:extLst>
      <p:ext uri="{BB962C8B-B14F-4D97-AF65-F5344CB8AC3E}">
        <p14:creationId xmlns:p14="http://schemas.microsoft.com/office/powerpoint/2010/main" val="4168219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1469D-7B2B-20FD-3C54-C48806D6C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698D4C-718D-A883-12FE-4BFFC9C11D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23340-0DA7-3011-B4BB-4DF3DD2C63F6}"/>
              </a:ext>
            </a:extLst>
          </p:cNvPr>
          <p:cNvSpPr>
            <a:spLocks noGrp="1"/>
          </p:cNvSpPr>
          <p:nvPr>
            <p:ph type="body" idx="1"/>
          </p:nvPr>
        </p:nvSpPr>
        <p:spPr/>
        <p:txBody>
          <a:bodyPr/>
          <a:lstStyle/>
          <a:p>
            <a:r>
              <a:rPr lang="en-US" dirty="0"/>
              <a:t>The first research question we wanted to know was how moral conviction moderated the effects of social consensus</a:t>
            </a:r>
            <a:br>
              <a:rPr lang="en-US" dirty="0"/>
            </a:br>
            <a:br>
              <a:rPr lang="en-US" dirty="0"/>
            </a:br>
            <a:r>
              <a:rPr lang="en-US" dirty="0"/>
              <a:t>can we inoculate from the effects of social consensus by increasing moral conviction, and can we increase the effects of social consensus by decreasing moral conviction</a:t>
            </a:r>
          </a:p>
        </p:txBody>
      </p:sp>
      <p:sp>
        <p:nvSpPr>
          <p:cNvPr id="4" name="Slide Number Placeholder 3">
            <a:extLst>
              <a:ext uri="{FF2B5EF4-FFF2-40B4-BE49-F238E27FC236}">
                <a16:creationId xmlns:a16="http://schemas.microsoft.com/office/drawing/2014/main" id="{B088A6D2-B245-27CC-5BD0-48056A2C9A96}"/>
              </a:ext>
            </a:extLst>
          </p:cNvPr>
          <p:cNvSpPr>
            <a:spLocks noGrp="1"/>
          </p:cNvSpPr>
          <p:nvPr>
            <p:ph type="sldNum" sz="quarter" idx="5"/>
          </p:nvPr>
        </p:nvSpPr>
        <p:spPr/>
        <p:txBody>
          <a:bodyPr/>
          <a:lstStyle/>
          <a:p>
            <a:fld id="{D4D91577-4789-46FD-BE71-8B4B9405DF5E}" type="slidenum">
              <a:rPr lang="en-US" smtClean="0"/>
              <a:t>31</a:t>
            </a:fld>
            <a:endParaRPr lang="en-US"/>
          </a:p>
        </p:txBody>
      </p:sp>
    </p:spTree>
    <p:extLst>
      <p:ext uri="{BB962C8B-B14F-4D97-AF65-F5344CB8AC3E}">
        <p14:creationId xmlns:p14="http://schemas.microsoft.com/office/powerpoint/2010/main" val="59400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repeated measures design; I measured support for the polarized topics both before and after the two moral and social manipulation</a:t>
            </a:r>
          </a:p>
          <a:p>
            <a:endParaRPr lang="en-US" dirty="0"/>
          </a:p>
          <a:p>
            <a:r>
              <a:rPr lang="en-US" dirty="0"/>
              <a:t>Participants could be randomized into either a moral responsibility framing or pragmatic framing condition, and then could be randomized into either a low or high social consensus condition, resulting in 1 of 4 different combinations</a:t>
            </a:r>
          </a:p>
          <a:p>
            <a:endParaRPr lang="en-US" dirty="0"/>
          </a:p>
          <a:p>
            <a:r>
              <a:rPr lang="en-US" dirty="0"/>
              <a:t>Our participants were 491 psych 1000 students, averaging 18 years old, mostly female, mostly white</a:t>
            </a:r>
          </a:p>
          <a:p>
            <a:endParaRPr lang="en-US" dirty="0"/>
          </a:p>
          <a:p>
            <a:r>
              <a:rPr lang="en-US" dirty="0"/>
              <a:t>I will next show you examples of all the relevant experimental materials for the topic of UHC</a:t>
            </a:r>
          </a:p>
        </p:txBody>
      </p:sp>
      <p:sp>
        <p:nvSpPr>
          <p:cNvPr id="4" name="Slide Number Placeholder 3"/>
          <p:cNvSpPr>
            <a:spLocks noGrp="1"/>
          </p:cNvSpPr>
          <p:nvPr>
            <p:ph type="sldNum" sz="quarter" idx="5"/>
          </p:nvPr>
        </p:nvSpPr>
        <p:spPr/>
        <p:txBody>
          <a:bodyPr/>
          <a:lstStyle/>
          <a:p>
            <a:fld id="{D4D91577-4789-46FD-BE71-8B4B9405DF5E}" type="slidenum">
              <a:rPr lang="en-US" smtClean="0"/>
              <a:t>32</a:t>
            </a:fld>
            <a:endParaRPr lang="en-US"/>
          </a:p>
        </p:txBody>
      </p:sp>
    </p:spTree>
    <p:extLst>
      <p:ext uri="{BB962C8B-B14F-4D97-AF65-F5344CB8AC3E}">
        <p14:creationId xmlns:p14="http://schemas.microsoft.com/office/powerpoint/2010/main" val="1651569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our participants received the moral conviction manipulation,</a:t>
            </a:r>
          </a:p>
          <a:p>
            <a:endParaRPr lang="en-US" dirty="0"/>
          </a:p>
          <a:p>
            <a:r>
              <a:rPr lang="en-US" dirty="0"/>
              <a:t>Our moral conviction manipulation was very similar as in Study 2, I chose to only use one manipulation intended to decrease moral conviction, the pragmatic framing, and one to increase moral conviction, the moral responsibility framing.</a:t>
            </a:r>
          </a:p>
        </p:txBody>
      </p:sp>
      <p:sp>
        <p:nvSpPr>
          <p:cNvPr id="4" name="Slide Number Placeholder 3"/>
          <p:cNvSpPr>
            <a:spLocks noGrp="1"/>
          </p:cNvSpPr>
          <p:nvPr>
            <p:ph type="sldNum" sz="quarter" idx="5"/>
          </p:nvPr>
        </p:nvSpPr>
        <p:spPr/>
        <p:txBody>
          <a:bodyPr/>
          <a:lstStyle/>
          <a:p>
            <a:fld id="{D4D91577-4789-46FD-BE71-8B4B9405DF5E}" type="slidenum">
              <a:rPr lang="en-US" smtClean="0"/>
              <a:t>33</a:t>
            </a:fld>
            <a:endParaRPr lang="en-US"/>
          </a:p>
        </p:txBody>
      </p:sp>
    </p:spTree>
    <p:extLst>
      <p:ext uri="{BB962C8B-B14F-4D97-AF65-F5344CB8AC3E}">
        <p14:creationId xmlns:p14="http://schemas.microsoft.com/office/powerpoint/2010/main" val="3688071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participants received our social consensus intervention,</a:t>
            </a:r>
          </a:p>
          <a:p>
            <a:endParaRPr lang="en-US" dirty="0"/>
          </a:p>
          <a:p>
            <a:r>
              <a:rPr lang="en-US" dirty="0"/>
              <a:t>The intervention was similar to that used for Study 1, where participants were given falsified consensus information,</a:t>
            </a:r>
          </a:p>
          <a:p>
            <a:endParaRPr lang="en-US" dirty="0"/>
          </a:p>
          <a:p>
            <a:r>
              <a:rPr lang="en-US" dirty="0"/>
              <a:t>20% below US survey data in the low social consensus condition,</a:t>
            </a:r>
          </a:p>
          <a:p>
            <a:endParaRPr lang="en-US" dirty="0"/>
          </a:p>
          <a:p>
            <a:r>
              <a:rPr lang="en-US" dirty="0"/>
              <a:t>and 20% above US survey data in the high social consensus condition</a:t>
            </a:r>
          </a:p>
        </p:txBody>
      </p:sp>
      <p:sp>
        <p:nvSpPr>
          <p:cNvPr id="4" name="Slide Number Placeholder 3"/>
          <p:cNvSpPr>
            <a:spLocks noGrp="1"/>
          </p:cNvSpPr>
          <p:nvPr>
            <p:ph type="sldNum" sz="quarter" idx="5"/>
          </p:nvPr>
        </p:nvSpPr>
        <p:spPr/>
        <p:txBody>
          <a:bodyPr/>
          <a:lstStyle/>
          <a:p>
            <a:fld id="{D4D91577-4789-46FD-BE71-8B4B9405DF5E}" type="slidenum">
              <a:rPr lang="en-US" smtClean="0"/>
              <a:t>34</a:t>
            </a:fld>
            <a:endParaRPr lang="en-US"/>
          </a:p>
        </p:txBody>
      </p:sp>
    </p:spTree>
    <p:extLst>
      <p:ext uri="{BB962C8B-B14F-4D97-AF65-F5344CB8AC3E}">
        <p14:creationId xmlns:p14="http://schemas.microsoft.com/office/powerpoint/2010/main" val="49739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outcome measures were jointly, the support for topic measure used in Study 1, and the 7 item aggregate moral conviction measure used in Study 2.</a:t>
            </a:r>
          </a:p>
        </p:txBody>
      </p:sp>
      <p:sp>
        <p:nvSpPr>
          <p:cNvPr id="4" name="Slide Number Placeholder 3"/>
          <p:cNvSpPr>
            <a:spLocks noGrp="1"/>
          </p:cNvSpPr>
          <p:nvPr>
            <p:ph type="sldNum" sz="quarter" idx="5"/>
          </p:nvPr>
        </p:nvSpPr>
        <p:spPr/>
        <p:txBody>
          <a:bodyPr/>
          <a:lstStyle/>
          <a:p>
            <a:fld id="{D4D91577-4789-46FD-BE71-8B4B9405DF5E}" type="slidenum">
              <a:rPr lang="en-US" smtClean="0"/>
              <a:t>35</a:t>
            </a:fld>
            <a:endParaRPr lang="en-US"/>
          </a:p>
        </p:txBody>
      </p:sp>
    </p:spTree>
    <p:extLst>
      <p:ext uri="{BB962C8B-B14F-4D97-AF65-F5344CB8AC3E}">
        <p14:creationId xmlns:p14="http://schemas.microsoft.com/office/powerpoint/2010/main" val="359434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47DFC-73E7-797A-B5AE-6A04AD101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97BEE-DECA-DF94-1F15-943BABCA5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D2042-7AA6-0A59-4E5A-6A4C0C753C6E}"/>
              </a:ext>
            </a:extLst>
          </p:cNvPr>
          <p:cNvSpPr>
            <a:spLocks noGrp="1"/>
          </p:cNvSpPr>
          <p:nvPr>
            <p:ph type="body" idx="1"/>
          </p:nvPr>
        </p:nvSpPr>
        <p:spPr/>
        <p:txBody>
          <a:bodyPr/>
          <a:lstStyle/>
          <a:p>
            <a:r>
              <a:rPr lang="en-US" dirty="0"/>
              <a:t>Our first hypothesis was to directly replicate the most promising result from Study 1</a:t>
            </a:r>
          </a:p>
          <a:p>
            <a:endParaRPr lang="en-US" dirty="0"/>
          </a:p>
          <a:p>
            <a:r>
              <a:rPr lang="en-US" dirty="0"/>
              <a:t>Our second hypothesis directly tests the more interesting question, whether or not increasing moral conviction can ‘inoculate’ someone from the effects of social consensus, and whether or not decreasing moral conviction can increase susceptibility to social consensus effects.</a:t>
            </a:r>
          </a:p>
        </p:txBody>
      </p:sp>
      <p:sp>
        <p:nvSpPr>
          <p:cNvPr id="4" name="Slide Number Placeholder 3">
            <a:extLst>
              <a:ext uri="{FF2B5EF4-FFF2-40B4-BE49-F238E27FC236}">
                <a16:creationId xmlns:a16="http://schemas.microsoft.com/office/drawing/2014/main" id="{3F902BCE-AE92-2971-B578-B5C512491213}"/>
              </a:ext>
            </a:extLst>
          </p:cNvPr>
          <p:cNvSpPr>
            <a:spLocks noGrp="1"/>
          </p:cNvSpPr>
          <p:nvPr>
            <p:ph type="sldNum" sz="quarter" idx="5"/>
          </p:nvPr>
        </p:nvSpPr>
        <p:spPr/>
        <p:txBody>
          <a:bodyPr/>
          <a:lstStyle/>
          <a:p>
            <a:fld id="{D4D91577-4789-46FD-BE71-8B4B9405DF5E}" type="slidenum">
              <a:rPr lang="en-US" smtClean="0"/>
              <a:t>36</a:t>
            </a:fld>
            <a:endParaRPr lang="en-US"/>
          </a:p>
        </p:txBody>
      </p:sp>
    </p:spTree>
    <p:extLst>
      <p:ext uri="{BB962C8B-B14F-4D97-AF65-F5344CB8AC3E}">
        <p14:creationId xmlns:p14="http://schemas.microsoft.com/office/powerpoint/2010/main" val="916349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AB2CA-36B0-DDFD-97A4-B2BF3F2FE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E1457-CD38-254F-B9CB-CD32A4DE8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CF2947-6D9A-63CC-A177-5689203EEF3D}"/>
              </a:ext>
            </a:extLst>
          </p:cNvPr>
          <p:cNvSpPr>
            <a:spLocks noGrp="1"/>
          </p:cNvSpPr>
          <p:nvPr>
            <p:ph type="body" idx="1"/>
          </p:nvPr>
        </p:nvSpPr>
        <p:spPr/>
        <p:txBody>
          <a:bodyPr/>
          <a:lstStyle/>
          <a:p>
            <a:r>
              <a:rPr lang="en-US" dirty="0"/>
              <a:t>Notably, here is an example graph that illustrates what it would look like if there was an intervention</a:t>
            </a:r>
          </a:p>
          <a:p>
            <a:endParaRPr lang="en-US" dirty="0"/>
          </a:p>
          <a:p>
            <a:r>
              <a:rPr lang="en-US" dirty="0"/>
              <a:t>If the hypothesized relationship was as expected</a:t>
            </a:r>
          </a:p>
          <a:p>
            <a:endParaRPr lang="en-US" dirty="0"/>
          </a:p>
          <a:p>
            <a:r>
              <a:rPr lang="en-US" dirty="0"/>
              <a:t>In the graphs to the left, the ‘moral condition’ increased moral conviction to the point where there is no effect from the social consensus condition, i.e., an ‘inoculation’ against it’s effects</a:t>
            </a:r>
          </a:p>
          <a:p>
            <a:endParaRPr lang="en-US" dirty="0"/>
          </a:p>
          <a:p>
            <a:r>
              <a:rPr lang="en-US" dirty="0"/>
              <a:t>Likewise, </a:t>
            </a:r>
            <a:r>
              <a:rPr lang="en-US" dirty="0" err="1"/>
              <a:t>ain</a:t>
            </a:r>
            <a:r>
              <a:rPr lang="en-US" dirty="0"/>
              <a:t> the graphs to the right, the pragmatic condition decreased moral conviction such that the social consensus intervention was even more effective, with high social consensus increasing support and low social consensus decreasing support.</a:t>
            </a:r>
          </a:p>
        </p:txBody>
      </p:sp>
      <p:sp>
        <p:nvSpPr>
          <p:cNvPr id="4" name="Slide Number Placeholder 3">
            <a:extLst>
              <a:ext uri="{FF2B5EF4-FFF2-40B4-BE49-F238E27FC236}">
                <a16:creationId xmlns:a16="http://schemas.microsoft.com/office/drawing/2014/main" id="{DF565399-D34B-6C0A-08AF-A0D5DC9FB2B2}"/>
              </a:ext>
            </a:extLst>
          </p:cNvPr>
          <p:cNvSpPr>
            <a:spLocks noGrp="1"/>
          </p:cNvSpPr>
          <p:nvPr>
            <p:ph type="sldNum" sz="quarter" idx="5"/>
          </p:nvPr>
        </p:nvSpPr>
        <p:spPr/>
        <p:txBody>
          <a:bodyPr/>
          <a:lstStyle/>
          <a:p>
            <a:fld id="{D4D91577-4789-46FD-BE71-8B4B9405DF5E}" type="slidenum">
              <a:rPr lang="en-US" smtClean="0"/>
              <a:t>37</a:t>
            </a:fld>
            <a:endParaRPr lang="en-US"/>
          </a:p>
        </p:txBody>
      </p:sp>
    </p:spTree>
    <p:extLst>
      <p:ext uri="{BB962C8B-B14F-4D97-AF65-F5344CB8AC3E}">
        <p14:creationId xmlns:p14="http://schemas.microsoft.com/office/powerpoint/2010/main" val="4199565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second set of graphs, we’re now examining the interaction between social consensus and moral conviction</a:t>
            </a:r>
          </a:p>
          <a:p>
            <a:endParaRPr lang="en-US" dirty="0"/>
          </a:p>
          <a:p>
            <a:r>
              <a:rPr lang="en-US" dirty="0"/>
              <a:t>To orient you on the graphs, each set of graphs is similar to the graph you saw on the previous page.</a:t>
            </a:r>
          </a:p>
          <a:p>
            <a:endParaRPr lang="en-US" dirty="0"/>
          </a:p>
          <a:p>
            <a:r>
              <a:rPr lang="en-US" dirty="0"/>
              <a:t>The Y –axis shows support for UHC, the X-axis shows time, either before or after the dual interventions.</a:t>
            </a:r>
          </a:p>
          <a:p>
            <a:endParaRPr lang="en-US" dirty="0"/>
          </a:p>
          <a:p>
            <a:r>
              <a:rPr lang="en-US" dirty="0"/>
              <a:t>Color coding here is for which social consensus condition was received, green for high social consensus and orange for low social consensus.</a:t>
            </a:r>
          </a:p>
          <a:p>
            <a:endParaRPr lang="en-US" dirty="0"/>
          </a:p>
          <a:p>
            <a:r>
              <a:rPr lang="en-US" dirty="0"/>
              <a:t>The first set of graphs on the left show all individuals in the moral condition, and the second set of graphs on the right show individuals in the pragmatic condition.</a:t>
            </a:r>
          </a:p>
          <a:p>
            <a:endParaRPr lang="en-US" dirty="0"/>
          </a:p>
          <a:p>
            <a:r>
              <a:rPr lang="en-US" dirty="0"/>
              <a:t>While again, there was an overall increase of support from time 1 to time 2, we did not see an interaction between the effects of social consensus and moral conviction</a:t>
            </a:r>
          </a:p>
        </p:txBody>
      </p:sp>
      <p:sp>
        <p:nvSpPr>
          <p:cNvPr id="4" name="Slide Number Placeholder 3"/>
          <p:cNvSpPr>
            <a:spLocks noGrp="1"/>
          </p:cNvSpPr>
          <p:nvPr>
            <p:ph type="sldNum" sz="quarter" idx="5"/>
          </p:nvPr>
        </p:nvSpPr>
        <p:spPr/>
        <p:txBody>
          <a:bodyPr/>
          <a:lstStyle/>
          <a:p>
            <a:fld id="{D4D91577-4789-46FD-BE71-8B4B9405DF5E}" type="slidenum">
              <a:rPr lang="en-US" smtClean="0"/>
              <a:t>38</a:t>
            </a:fld>
            <a:endParaRPr lang="en-US"/>
          </a:p>
        </p:txBody>
      </p:sp>
    </p:spTree>
    <p:extLst>
      <p:ext uri="{BB962C8B-B14F-4D97-AF65-F5344CB8AC3E}">
        <p14:creationId xmlns:p14="http://schemas.microsoft.com/office/powerpoint/2010/main" val="1136040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orient you all to what the graph says, also, I will only be showing the graphs for universal health care, but the pattern of results is similar for all of the topics</a:t>
            </a:r>
          </a:p>
          <a:p>
            <a:endParaRPr lang="en-US" dirty="0"/>
          </a:p>
          <a:p>
            <a:r>
              <a:rPr lang="en-US" dirty="0"/>
              <a:t>The Y- axis here shows support for the topic, </a:t>
            </a:r>
          </a:p>
          <a:p>
            <a:endParaRPr lang="en-US" dirty="0"/>
          </a:p>
          <a:p>
            <a:r>
              <a:rPr lang="en-US" dirty="0"/>
              <a:t>The X-axis shows time, either before or after our intervention</a:t>
            </a:r>
          </a:p>
          <a:p>
            <a:endParaRPr lang="en-US" dirty="0"/>
          </a:p>
          <a:p>
            <a:r>
              <a:rPr lang="en-US" dirty="0"/>
              <a:t>The color coding shows which intervention individuals received, red for the high social consensus, and blue for the low social consensus intervention, this graph is collapsed across the moral conviction interventions</a:t>
            </a:r>
            <a:br>
              <a:rPr lang="en-US" dirty="0"/>
            </a:br>
            <a:endParaRPr lang="en-US" dirty="0"/>
          </a:p>
          <a:p>
            <a:r>
              <a:rPr lang="en-US" dirty="0"/>
              <a:t>The lines that go through the clouds of dots essentially summarize the relationship between consensus condition and time.</a:t>
            </a:r>
          </a:p>
          <a:p>
            <a:endParaRPr lang="en-US" dirty="0"/>
          </a:p>
          <a:p>
            <a:r>
              <a:rPr lang="en-US" dirty="0"/>
              <a:t>While there was an increase in support from time 1 to time 2, there was no difference between the high or low social consensus conditions</a:t>
            </a:r>
          </a:p>
        </p:txBody>
      </p:sp>
      <p:sp>
        <p:nvSpPr>
          <p:cNvPr id="4" name="Slide Number Placeholder 3"/>
          <p:cNvSpPr>
            <a:spLocks noGrp="1"/>
          </p:cNvSpPr>
          <p:nvPr>
            <p:ph type="sldNum" sz="quarter" idx="5"/>
          </p:nvPr>
        </p:nvSpPr>
        <p:spPr/>
        <p:txBody>
          <a:bodyPr/>
          <a:lstStyle/>
          <a:p>
            <a:fld id="{D4D91577-4789-46FD-BE71-8B4B9405DF5E}" type="slidenum">
              <a:rPr lang="en-US" smtClean="0"/>
              <a:t>39</a:t>
            </a:fld>
            <a:endParaRPr lang="en-US"/>
          </a:p>
        </p:txBody>
      </p:sp>
    </p:spTree>
    <p:extLst>
      <p:ext uri="{BB962C8B-B14F-4D97-AF65-F5344CB8AC3E}">
        <p14:creationId xmlns:p14="http://schemas.microsoft.com/office/powerpoint/2010/main" val="67318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FDDE7-B3B7-5190-96CA-5F7FFD3D4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5AC48-C9EE-5599-48E0-DBF88036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5FF6D-10F3-6136-A200-D1F7AA0A7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literature of attitude change and formation, polarized beliefs (i.e. beliefs that are at one extreme or another) are known to be difficult to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problem has been increasing, as polarized beliefs rooted in misinformation have contributed significantly to public health crises such as reduction in vaccination due to polarization of vaccination beliefs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purpose of this dissertation was to empirically test how several different theories from the broader literature of attitude change applies to polarized beliefs specifically, and if we can successfully increase or decrease support for these polarized beliefs.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mechanisms we used to do this were Social Consensus and Moral Conviction – which I will define shortly</a:t>
            </a:r>
          </a:p>
        </p:txBody>
      </p:sp>
      <p:sp>
        <p:nvSpPr>
          <p:cNvPr id="4" name="Slide Number Placeholder 3">
            <a:extLst>
              <a:ext uri="{FF2B5EF4-FFF2-40B4-BE49-F238E27FC236}">
                <a16:creationId xmlns:a16="http://schemas.microsoft.com/office/drawing/2014/main" id="{FDB8B71B-70EB-2C6A-6FB1-565D13FA83E0}"/>
              </a:ext>
            </a:extLst>
          </p:cNvPr>
          <p:cNvSpPr>
            <a:spLocks noGrp="1"/>
          </p:cNvSpPr>
          <p:nvPr>
            <p:ph type="sldNum" sz="quarter" idx="5"/>
          </p:nvPr>
        </p:nvSpPr>
        <p:spPr/>
        <p:txBody>
          <a:bodyPr/>
          <a:lstStyle/>
          <a:p>
            <a:fld id="{D4D91577-4789-46FD-BE71-8B4B9405DF5E}" type="slidenum">
              <a:rPr lang="en-US" smtClean="0"/>
              <a:t>4</a:t>
            </a:fld>
            <a:endParaRPr lang="en-US"/>
          </a:p>
        </p:txBody>
      </p:sp>
    </p:spTree>
    <p:extLst>
      <p:ext uri="{BB962C8B-B14F-4D97-AF65-F5344CB8AC3E}">
        <p14:creationId xmlns:p14="http://schemas.microsoft.com/office/powerpoint/2010/main" val="2801982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1BAC1-0AC5-4773-1AC0-5BA3C8233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9357D1-E2F0-005A-38DB-410257E48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BC2E4-7221-D607-599C-F666D1BB042D}"/>
              </a:ext>
            </a:extLst>
          </p:cNvPr>
          <p:cNvSpPr>
            <a:spLocks noGrp="1"/>
          </p:cNvSpPr>
          <p:nvPr>
            <p:ph type="body" idx="1"/>
          </p:nvPr>
        </p:nvSpPr>
        <p:spPr/>
        <p:txBody>
          <a:bodyPr/>
          <a:lstStyle/>
          <a:p>
            <a:endParaRPr lang="en-US" sz="180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23489AF0-9758-0C23-912B-DDA88D31C7CD}"/>
              </a:ext>
            </a:extLst>
          </p:cNvPr>
          <p:cNvSpPr>
            <a:spLocks noGrp="1"/>
          </p:cNvSpPr>
          <p:nvPr>
            <p:ph type="sldNum" sz="quarter" idx="5"/>
          </p:nvPr>
        </p:nvSpPr>
        <p:spPr/>
        <p:txBody>
          <a:bodyPr/>
          <a:lstStyle/>
          <a:p>
            <a:fld id="{D4D91577-4789-46FD-BE71-8B4B9405DF5E}" type="slidenum">
              <a:rPr lang="en-US" smtClean="0"/>
              <a:t>40</a:t>
            </a:fld>
            <a:endParaRPr lang="en-US"/>
          </a:p>
        </p:txBody>
      </p:sp>
    </p:spTree>
    <p:extLst>
      <p:ext uri="{BB962C8B-B14F-4D97-AF65-F5344CB8AC3E}">
        <p14:creationId xmlns:p14="http://schemas.microsoft.com/office/powerpoint/2010/main" val="1700059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42</a:t>
            </a:fld>
            <a:endParaRPr lang="en-US"/>
          </a:p>
        </p:txBody>
      </p:sp>
    </p:spTree>
    <p:extLst>
      <p:ext uri="{BB962C8B-B14F-4D97-AF65-F5344CB8AC3E}">
        <p14:creationId xmlns:p14="http://schemas.microsoft.com/office/powerpoint/2010/main" val="3009800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91577-4789-46FD-BE71-8B4B9405DF5E}" type="slidenum">
              <a:rPr lang="en-US" smtClean="0"/>
              <a:t>43</a:t>
            </a:fld>
            <a:endParaRPr lang="en-US"/>
          </a:p>
        </p:txBody>
      </p:sp>
    </p:spTree>
    <p:extLst>
      <p:ext uri="{BB962C8B-B14F-4D97-AF65-F5344CB8AC3E}">
        <p14:creationId xmlns:p14="http://schemas.microsoft.com/office/powerpoint/2010/main" val="381999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__Noto_Sans_ea5565"/>
              </a:rPr>
              <a:t>We can define it as an agreement among members of a society about what is acceptable behavior or belief.</a:t>
            </a:r>
          </a:p>
          <a:p>
            <a:endParaRPr lang="en-US" b="0" i="0" dirty="0">
              <a:solidFill>
                <a:srgbClr val="1F1F1F"/>
              </a:solidFill>
              <a:effectLst/>
              <a:latin typeface="ElsevierGulliver"/>
            </a:endParaRPr>
          </a:p>
          <a:p>
            <a:r>
              <a:rPr lang="en-US" b="0" i="0" dirty="0">
                <a:solidFill>
                  <a:srgbClr val="1F1F1F"/>
                </a:solidFill>
                <a:effectLst/>
                <a:latin typeface="ElsevierGulliver"/>
              </a:rPr>
              <a:t>Lets use the classic Asch line experiments from the 50s as an example</a:t>
            </a:r>
          </a:p>
          <a:p>
            <a:endParaRPr lang="en-US" b="0" i="0" dirty="0">
              <a:solidFill>
                <a:srgbClr val="1F1F1F"/>
              </a:solidFill>
              <a:effectLst/>
              <a:latin typeface="ElsevierGulliver"/>
            </a:endParaRPr>
          </a:p>
          <a:p>
            <a:r>
              <a:rPr lang="en-US" b="0" i="0" dirty="0">
                <a:solidFill>
                  <a:srgbClr val="1F1F1F"/>
                </a:solidFill>
                <a:effectLst/>
                <a:latin typeface="ElsevierGulliver"/>
              </a:rPr>
              <a:t>People were asked which line on the right matches the one on the left (it’s C), but the twist was, before they answered, actors working for the study would give incorrect answers (either longer or shorter)</a:t>
            </a:r>
          </a:p>
          <a:p>
            <a:endParaRPr lang="en-US" b="0" i="0" dirty="0">
              <a:solidFill>
                <a:srgbClr val="1F1F1F"/>
              </a:solidFill>
              <a:effectLst/>
              <a:latin typeface="ElsevierGulliver"/>
            </a:endParaRPr>
          </a:p>
          <a:p>
            <a:r>
              <a:rPr lang="en-US" b="0" i="0" dirty="0">
                <a:solidFill>
                  <a:srgbClr val="1F1F1F"/>
                </a:solidFill>
                <a:effectLst/>
                <a:latin typeface="ElsevierGulliver"/>
              </a:rPr>
              <a:t>This is a very easy task, but the pressure to conform to consensus was so great that over 70% of participants were induced to conform to an incorrect answer.</a:t>
            </a:r>
          </a:p>
          <a:p>
            <a:endParaRPr lang="en-US" b="0" i="0" dirty="0">
              <a:solidFill>
                <a:srgbClr val="1F1F1F"/>
              </a:solidFill>
              <a:effectLst/>
              <a:latin typeface="ElsevierGulliver"/>
            </a:endParaRPr>
          </a:p>
          <a:p>
            <a:r>
              <a:rPr lang="en-US" b="0" i="0" dirty="0">
                <a:solidFill>
                  <a:srgbClr val="171717"/>
                </a:solidFill>
                <a:effectLst/>
                <a:latin typeface="__Noto_Sans_ea5565"/>
              </a:rPr>
              <a:t>People can be members of many societies, but the societies that are closer and more integral to one’s identity are those that are most impactful at changing belief (the ‘society’ for the </a:t>
            </a:r>
            <a:r>
              <a:rPr lang="en-US" b="0" i="0" dirty="0" err="1">
                <a:solidFill>
                  <a:srgbClr val="171717"/>
                </a:solidFill>
                <a:effectLst/>
                <a:latin typeface="__Noto_Sans_ea5565"/>
              </a:rPr>
              <a:t>asch</a:t>
            </a:r>
            <a:r>
              <a:rPr lang="en-US" b="0" i="0" dirty="0">
                <a:solidFill>
                  <a:srgbClr val="171717"/>
                </a:solidFill>
                <a:effectLst/>
                <a:latin typeface="__Noto_Sans_ea5565"/>
              </a:rPr>
              <a:t> experiments were just the people in the room)</a:t>
            </a:r>
          </a:p>
        </p:txBody>
      </p:sp>
      <p:sp>
        <p:nvSpPr>
          <p:cNvPr id="4" name="Slide Number Placeholder 3"/>
          <p:cNvSpPr>
            <a:spLocks noGrp="1"/>
          </p:cNvSpPr>
          <p:nvPr>
            <p:ph type="sldNum" sz="quarter" idx="5"/>
          </p:nvPr>
        </p:nvSpPr>
        <p:spPr/>
        <p:txBody>
          <a:bodyPr/>
          <a:lstStyle/>
          <a:p>
            <a:fld id="{D4D91577-4789-46FD-BE71-8B4B9405DF5E}" type="slidenum">
              <a:rPr lang="en-US" smtClean="0"/>
              <a:t>5</a:t>
            </a:fld>
            <a:endParaRPr lang="en-US"/>
          </a:p>
        </p:txBody>
      </p:sp>
    </p:spTree>
    <p:extLst>
      <p:ext uri="{BB962C8B-B14F-4D97-AF65-F5344CB8AC3E}">
        <p14:creationId xmlns:p14="http://schemas.microsoft.com/office/powerpoint/2010/main" val="393767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7206-63CF-D369-5596-6618FB13DC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56FAB-C484-C34D-0DDC-D472EEDE0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4DFDF-BA33-333A-D0CE-D279E5C0663F}"/>
              </a:ext>
            </a:extLst>
          </p:cNvPr>
          <p:cNvSpPr>
            <a:spLocks noGrp="1"/>
          </p:cNvSpPr>
          <p:nvPr>
            <p:ph type="body" idx="1"/>
          </p:nvPr>
        </p:nvSpPr>
        <p:spPr/>
        <p:txBody>
          <a:bodyPr/>
          <a:lstStyle/>
          <a:p>
            <a:r>
              <a:rPr lang="en-US" b="0" i="0" dirty="0">
                <a:solidFill>
                  <a:srgbClr val="1F1F1F"/>
                </a:solidFill>
                <a:effectLst/>
                <a:latin typeface="ElsevierGulliver"/>
              </a:rPr>
              <a:t>there is a long history of evidence that shows its effectiveness </a:t>
            </a:r>
          </a:p>
          <a:p>
            <a:endParaRPr lang="en-US" b="0" i="0" dirty="0">
              <a:solidFill>
                <a:srgbClr val="1F1F1F"/>
              </a:solidFill>
              <a:effectLst/>
              <a:latin typeface="ElsevierGulliver"/>
            </a:endParaRPr>
          </a:p>
          <a:p>
            <a:r>
              <a:rPr lang="en-US" b="0" i="0" dirty="0">
                <a:solidFill>
                  <a:srgbClr val="1F1F1F"/>
                </a:solidFill>
                <a:effectLst/>
                <a:latin typeface="ElsevierGulliver"/>
              </a:rPr>
              <a:t>prior literature has shown that social consensus is associated with attitude formation and change for many topics that are currently considered highly polarized, such as climate change, weight discrimination, and racial stereotyping, thus, I believe it is likely to see some effect of empirically testing social consensus on polarized beliefs as a category.</a:t>
            </a:r>
          </a:p>
          <a:p>
            <a:endParaRPr lang="en-US" b="0" i="0" dirty="0">
              <a:solidFill>
                <a:srgbClr val="1F1F1F"/>
              </a:solidFill>
              <a:effectLst/>
              <a:latin typeface="ElsevierGulliver"/>
            </a:endParaRPr>
          </a:p>
          <a:p>
            <a:r>
              <a:rPr lang="en-US" b="0" i="0" dirty="0">
                <a:solidFill>
                  <a:srgbClr val="1F1F1F"/>
                </a:solidFill>
                <a:effectLst/>
                <a:latin typeface="ElsevierGulliver"/>
              </a:rPr>
              <a:t>Additionally, it is a relatively low cost and conceptually simple intervention – providing information about consensuses that exist does not require immense resources. Manipulation of social consensus as a way to change polarized belief was the goal of our study 1.</a:t>
            </a:r>
          </a:p>
          <a:p>
            <a:endParaRPr lang="en-US" b="0" i="0" dirty="0">
              <a:solidFill>
                <a:srgbClr val="1F1F1F"/>
              </a:solidFill>
              <a:effectLst/>
              <a:latin typeface="ElsevierGulliver"/>
            </a:endParaRPr>
          </a:p>
          <a:p>
            <a:r>
              <a:rPr lang="en-US" b="0" i="0" dirty="0">
                <a:solidFill>
                  <a:srgbClr val="1F1F1F"/>
                </a:solidFill>
                <a:effectLst/>
                <a:latin typeface="ElsevierGulliver"/>
              </a:rPr>
              <a:t>This brings us to the next important element of this dissertation – the concept of moral conviction</a:t>
            </a:r>
          </a:p>
          <a:p>
            <a:endParaRPr lang="en-US" b="0" i="0" dirty="0">
              <a:solidFill>
                <a:srgbClr val="1F1F1F"/>
              </a:solidFill>
              <a:effectLst/>
              <a:latin typeface="ElsevierGulliver"/>
            </a:endParaRPr>
          </a:p>
        </p:txBody>
      </p:sp>
      <p:sp>
        <p:nvSpPr>
          <p:cNvPr id="4" name="Slide Number Placeholder 3">
            <a:extLst>
              <a:ext uri="{FF2B5EF4-FFF2-40B4-BE49-F238E27FC236}">
                <a16:creationId xmlns:a16="http://schemas.microsoft.com/office/drawing/2014/main" id="{0F088052-C43F-6B9A-28D1-F5DF8E0FE0C2}"/>
              </a:ext>
            </a:extLst>
          </p:cNvPr>
          <p:cNvSpPr>
            <a:spLocks noGrp="1"/>
          </p:cNvSpPr>
          <p:nvPr>
            <p:ph type="sldNum" sz="quarter" idx="5"/>
          </p:nvPr>
        </p:nvSpPr>
        <p:spPr/>
        <p:txBody>
          <a:bodyPr/>
          <a:lstStyle/>
          <a:p>
            <a:fld id="{D4D91577-4789-46FD-BE71-8B4B9405DF5E}" type="slidenum">
              <a:rPr lang="en-US" smtClean="0"/>
              <a:t>6</a:t>
            </a:fld>
            <a:endParaRPr lang="en-US"/>
          </a:p>
        </p:txBody>
      </p:sp>
    </p:spTree>
    <p:extLst>
      <p:ext uri="{BB962C8B-B14F-4D97-AF65-F5344CB8AC3E}">
        <p14:creationId xmlns:p14="http://schemas.microsoft.com/office/powerpoint/2010/main" val="2200596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FBB8D-AACC-5674-7823-71552ED1A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7CA76-D76E-B5CB-798F-E0DAFE76B2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8A1F7-8779-A243-AEA0-92EEA9419242}"/>
              </a:ext>
            </a:extLst>
          </p:cNvPr>
          <p:cNvSpPr>
            <a:spLocks noGrp="1"/>
          </p:cNvSpPr>
          <p:nvPr>
            <p:ph type="body" idx="1"/>
          </p:nvPr>
        </p:nvSpPr>
        <p:spPr/>
        <p:txBody>
          <a:bodyPr/>
          <a:lstStyle/>
          <a:p>
            <a:r>
              <a:rPr lang="en-US" b="0" i="0" dirty="0">
                <a:solidFill>
                  <a:srgbClr val="1F1F1F"/>
                </a:solidFill>
                <a:effectLst/>
                <a:latin typeface="ElsevierGulliver"/>
              </a:rPr>
              <a:t>Lets define Moral conviction and then provide an example, essentially, it is “</a:t>
            </a:r>
            <a:r>
              <a:rPr lang="en-US" sz="1200" dirty="0">
                <a:effectLst/>
                <a:latin typeface="Calibri" panose="020F0502020204030204" pitchFamily="34" charset="0"/>
                <a:ea typeface="Calibri" panose="020F0502020204030204" pitchFamily="34" charset="0"/>
                <a:cs typeface="Times New Roman" panose="02020603050405020304" pitchFamily="18" charset="0"/>
              </a:rPr>
              <a:t>the perception that one’s feelings about a given attitude object are based on one’s beliefs about right and wrong”</a:t>
            </a:r>
          </a:p>
          <a:p>
            <a:endParaRPr lang="en-US" b="0" i="0" dirty="0">
              <a:solidFill>
                <a:srgbClr val="1F1F1F"/>
              </a:solidFill>
              <a:effectLst/>
              <a:latin typeface="ElsevierGulliver"/>
            </a:endParaRPr>
          </a:p>
          <a:p>
            <a:r>
              <a:rPr lang="en-US" b="0" i="0" dirty="0">
                <a:solidFill>
                  <a:srgbClr val="1F1F1F"/>
                </a:solidFill>
                <a:effectLst/>
                <a:latin typeface="ElsevierGulliver"/>
              </a:rPr>
              <a:t>The people in this first picture are vegan – they’re vegan because of ethical reasons</a:t>
            </a:r>
          </a:p>
          <a:p>
            <a:endParaRPr lang="en-US" b="0" i="0" dirty="0">
              <a:solidFill>
                <a:srgbClr val="1F1F1F"/>
              </a:solidFill>
              <a:effectLst/>
              <a:latin typeface="ElsevierGulliver"/>
            </a:endParaRPr>
          </a:p>
          <a:p>
            <a:r>
              <a:rPr lang="en-US" b="0" i="0" dirty="0">
                <a:solidFill>
                  <a:srgbClr val="1F1F1F"/>
                </a:solidFill>
                <a:effectLst/>
                <a:latin typeface="ElsevierGulliver"/>
              </a:rPr>
              <a:t>The people in this second picture are also vegan – they’re vegan because of economic reasons</a:t>
            </a:r>
          </a:p>
          <a:p>
            <a:endParaRPr lang="en-US"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latin typeface="ElsevierGulliver"/>
              </a:rPr>
              <a:t>Both groups of people have support for veganism, but the level of ‘moral conviction’ in these beliefs can differ wildly</a:t>
            </a:r>
          </a:p>
          <a:p>
            <a:endParaRPr lang="en-US" b="0" i="0" dirty="0">
              <a:solidFill>
                <a:srgbClr val="1F1F1F"/>
              </a:solidFill>
              <a:effectLst/>
              <a:latin typeface="ElsevierGulliver"/>
            </a:endParaRPr>
          </a:p>
          <a:p>
            <a:r>
              <a:rPr lang="en-US" b="0" i="0" dirty="0">
                <a:solidFill>
                  <a:srgbClr val="1F1F1F"/>
                </a:solidFill>
                <a:effectLst/>
                <a:latin typeface="ElsevierGulliver"/>
              </a:rPr>
              <a:t>For the people in the first picture, they see their attitude towards veganism being based on objective beliefs about what is ethically right or wrong to do. Unsurprisingly, beliefs held with sincere moral conviction are very hard to change.</a:t>
            </a:r>
          </a:p>
          <a:p>
            <a:endParaRPr lang="en-US" b="0" i="0" dirty="0">
              <a:solidFill>
                <a:srgbClr val="1F1F1F"/>
              </a:solidFill>
              <a:effectLst/>
              <a:latin typeface="ElsevierGulliver"/>
            </a:endParaRPr>
          </a:p>
          <a:p>
            <a:r>
              <a:rPr lang="en-US" b="0" i="0" dirty="0">
                <a:solidFill>
                  <a:srgbClr val="1F1F1F"/>
                </a:solidFill>
                <a:effectLst/>
                <a:latin typeface="ElsevierGulliver"/>
              </a:rPr>
              <a:t>For the people in the second picture, their attitude towards veganism is entirely based on the pragmatic fact that beans, rice, and other plant-based foods are significantly cheaper and easier to get access to, if the situation they found themselves in were different, it would be relatively easy to have them change this belief.</a:t>
            </a:r>
          </a:p>
          <a:p>
            <a:endParaRPr lang="en-US" b="0" i="0" dirty="0">
              <a:solidFill>
                <a:srgbClr val="1F1F1F"/>
              </a:solidFill>
              <a:effectLst/>
              <a:latin typeface="ElsevierGulliver"/>
            </a:endParaRPr>
          </a:p>
          <a:p>
            <a:r>
              <a:rPr lang="en-US" sz="1200" dirty="0">
                <a:effectLst/>
                <a:latin typeface="Calibri" panose="020F0502020204030204" pitchFamily="34" charset="0"/>
                <a:ea typeface="Calibri" panose="020F0502020204030204" pitchFamily="34" charset="0"/>
              </a:rPr>
              <a:t>If we view the space between picture 1 and 2 as a continuum, it naturally follows that if we can reduce moral conviction, we can increase openness to change</a:t>
            </a:r>
          </a:p>
          <a:p>
            <a:endParaRPr lang="en-US" sz="1800" dirty="0">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A72C3B68-0EB5-697A-5A18-1531CAAB01D3}"/>
              </a:ext>
            </a:extLst>
          </p:cNvPr>
          <p:cNvSpPr>
            <a:spLocks noGrp="1"/>
          </p:cNvSpPr>
          <p:nvPr>
            <p:ph type="sldNum" sz="quarter" idx="5"/>
          </p:nvPr>
        </p:nvSpPr>
        <p:spPr/>
        <p:txBody>
          <a:bodyPr/>
          <a:lstStyle/>
          <a:p>
            <a:fld id="{D4D91577-4789-46FD-BE71-8B4B9405DF5E}" type="slidenum">
              <a:rPr lang="en-US" smtClean="0"/>
              <a:t>7</a:t>
            </a:fld>
            <a:endParaRPr lang="en-US"/>
          </a:p>
        </p:txBody>
      </p:sp>
    </p:spTree>
    <p:extLst>
      <p:ext uri="{BB962C8B-B14F-4D97-AF65-F5344CB8AC3E}">
        <p14:creationId xmlns:p14="http://schemas.microsoft.com/office/powerpoint/2010/main" val="204932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FA522-1DA8-9991-C2DD-3FF7E3B58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EFBCB-98EB-89AF-AEC4-0DF13CD2F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DCB52-19B0-C0A7-056A-82894A5D873E}"/>
              </a:ext>
            </a:extLst>
          </p:cNvPr>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rPr>
              <a:t>Moral conviction is extremely relevant to the dissertation specifically, because in practice, many polarizing beliefs, both for and against, are felt with ‘moral conviction’</a:t>
            </a:r>
          </a:p>
          <a:p>
            <a:endParaRPr lang="en-US"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Abortion access is a perfect example – some individuals who protest in favor of abortion access view their position has having moral conviction, because from their perspective allowing for an individual to have greater control over health care choices regarding their own body is about what is fundamentally right or wrong.</a:t>
            </a:r>
          </a:p>
          <a:p>
            <a:endParaRPr lang="en-US"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Likewise, some individuals who protest against abortion access view their position as having moral conviction, because from their perspective abortion is the murder of a child, and they view child murder as unacceptable, from the perspective of what is fundamentally right or wrong.</a:t>
            </a:r>
            <a:br>
              <a:rPr lang="en-US" sz="1200" dirty="0">
                <a:effectLst/>
                <a:latin typeface="Calibri" panose="020F0502020204030204" pitchFamily="34" charset="0"/>
                <a:ea typeface="Calibri" panose="020F0502020204030204" pitchFamily="34" charset="0"/>
              </a:rPr>
            </a:br>
            <a:br>
              <a:rPr lang="en-US" sz="1200" dirty="0">
                <a:effectLst/>
                <a:latin typeface="Calibri" panose="020F0502020204030204" pitchFamily="34" charset="0"/>
                <a:ea typeface="Calibri" panose="020F0502020204030204" pitchFamily="34" charset="0"/>
              </a:rPr>
            </a:br>
            <a:r>
              <a:rPr lang="en-US" sz="1200" dirty="0">
                <a:effectLst/>
                <a:latin typeface="Calibri" panose="020F0502020204030204" pitchFamily="34" charset="0"/>
                <a:ea typeface="Calibri" panose="020F0502020204030204" pitchFamily="34" charset="0"/>
              </a:rPr>
              <a:t>Beliefs that are viewed with high levels of moral conviction are seen as ‘objectively true’ and ‘universally applicable in all cases’ – conversely, beliefs with low levels of moral conviction are viewed as subjective preferences where legitimate disagreement is acceptable. This perception of subjectivity leads to greater tolerance for differences and willingness to change opinion, which is the goal of the study.</a:t>
            </a:r>
          </a:p>
          <a:p>
            <a:endParaRPr lang="en-US"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Manipulation of moral conviction as a way to affect polarized belief was the goal for study 2</a:t>
            </a:r>
          </a:p>
          <a:p>
            <a:endParaRPr lang="en-US"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Furthermore, moral conviction and social consensus are worth studying jointly, as prior literature indicates that they should interact - </a:t>
            </a:r>
          </a:p>
          <a:p>
            <a:endParaRPr lang="en-US" sz="1200" dirty="0">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0E4BE435-75B5-77B8-1867-484ACDD350FE}"/>
              </a:ext>
            </a:extLst>
          </p:cNvPr>
          <p:cNvSpPr>
            <a:spLocks noGrp="1"/>
          </p:cNvSpPr>
          <p:nvPr>
            <p:ph type="sldNum" sz="quarter" idx="5"/>
          </p:nvPr>
        </p:nvSpPr>
        <p:spPr/>
        <p:txBody>
          <a:bodyPr/>
          <a:lstStyle/>
          <a:p>
            <a:fld id="{D4D91577-4789-46FD-BE71-8B4B9405DF5E}" type="slidenum">
              <a:rPr lang="en-US" smtClean="0"/>
              <a:t>8</a:t>
            </a:fld>
            <a:endParaRPr lang="en-US"/>
          </a:p>
        </p:txBody>
      </p:sp>
    </p:spTree>
    <p:extLst>
      <p:ext uri="{BB962C8B-B14F-4D97-AF65-F5344CB8AC3E}">
        <p14:creationId xmlns:p14="http://schemas.microsoft.com/office/powerpoint/2010/main" val="253816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D66DE-FDE3-663D-CA6C-81657362E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49AFF-3DFF-F56B-0915-BF47FA569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D411F-3B54-E096-08CA-C2D9FBD3BE8C}"/>
              </a:ext>
            </a:extLst>
          </p:cNvPr>
          <p:cNvSpPr>
            <a:spLocks noGrp="1"/>
          </p:cNvSpPr>
          <p:nvPr>
            <p:ph type="body" idx="1"/>
          </p:nvPr>
        </p:nvSpPr>
        <p:spPr/>
        <p:txBody>
          <a:bodyPr/>
          <a:lstStyle/>
          <a:p>
            <a:r>
              <a:rPr lang="en-US" sz="1200" dirty="0">
                <a:effectLst/>
                <a:latin typeface="Calibri" panose="020F0502020204030204" pitchFamily="34" charset="0"/>
              </a:rPr>
              <a:t>High levels of moral conviction ‘inoculate’ individuals from being influenced by social consensus.</a:t>
            </a:r>
          </a:p>
          <a:p>
            <a:endParaRPr lang="en-US" sz="1200" dirty="0">
              <a:effectLst/>
              <a:latin typeface="Calibri" panose="020F0502020204030204" pitchFamily="34" charset="0"/>
            </a:endParaRPr>
          </a:p>
          <a:p>
            <a:r>
              <a:rPr lang="en-US" sz="1200" dirty="0">
                <a:effectLst/>
                <a:latin typeface="Calibri" panose="020F0502020204030204" pitchFamily="34" charset="0"/>
              </a:rPr>
              <a:t>Lets go back to an earlier example</a:t>
            </a:r>
          </a:p>
          <a:p>
            <a:endParaRPr lang="en-US" sz="1200" dirty="0">
              <a:effectLst/>
              <a:latin typeface="Calibri" panose="020F0502020204030204" pitchFamily="34" charset="0"/>
            </a:endParaRPr>
          </a:p>
          <a:p>
            <a:r>
              <a:rPr lang="en-US" sz="1200" dirty="0">
                <a:effectLst/>
                <a:latin typeface="Calibri" panose="020F0502020204030204" pitchFamily="34" charset="0"/>
              </a:rPr>
              <a:t>The vegan for ethical reasons is going out with their friends to a restaurant, they ended up picking a burger joint</a:t>
            </a:r>
          </a:p>
          <a:p>
            <a:r>
              <a:rPr lang="en-US" sz="1200" dirty="0">
                <a:effectLst/>
                <a:latin typeface="Calibri" panose="020F0502020204030204" pitchFamily="34" charset="0"/>
              </a:rPr>
              <a:t>Because they feel that eating meat is ethically wrong, even though they might be feeling some peer pressure, they are resistant to the social consensus, and </a:t>
            </a:r>
          </a:p>
          <a:p>
            <a:r>
              <a:rPr lang="en-US" sz="1200" dirty="0">
                <a:effectLst/>
                <a:latin typeface="Calibri" panose="020F0502020204030204" pitchFamily="34" charset="0"/>
              </a:rPr>
              <a:t>Do NOT eat a burger!</a:t>
            </a:r>
          </a:p>
          <a:p>
            <a:endParaRPr lang="en-US" sz="1200" dirty="0">
              <a:effectLst/>
              <a:latin typeface="Calibri" panose="020F0502020204030204" pitchFamily="34" charset="0"/>
            </a:endParaRPr>
          </a:p>
          <a:p>
            <a:r>
              <a:rPr lang="en-US" sz="1200" dirty="0">
                <a:effectLst/>
                <a:latin typeface="Calibri" panose="020F0502020204030204" pitchFamily="34" charset="0"/>
              </a:rPr>
              <a:t>In contrast, the vegan for economic reasons is going out with the same friends, to the same restaurant, for them, a burger is simply a splurge, something that isn’t the most thrifty, but certainly not something that they have a fundamental ethical opposition to – in this example, the peer pressure works and they end up splurging and buying a burger with their friends.</a:t>
            </a:r>
          </a:p>
          <a:p>
            <a:endParaRPr lang="en-US" sz="1200" dirty="0">
              <a:effectLst/>
              <a:latin typeface="Calibri" panose="020F0502020204030204" pitchFamily="34" charset="0"/>
            </a:endParaRPr>
          </a:p>
          <a:p>
            <a:r>
              <a:rPr lang="en-US" sz="1200" dirty="0">
                <a:effectLst/>
                <a:latin typeface="Calibri" panose="020F0502020204030204" pitchFamily="34" charset="0"/>
              </a:rPr>
              <a:t>This theorized relationship has not been empirically tested with direct manipulation of social consensus and moral conviction, which was the goal for our Study 3.</a:t>
            </a:r>
          </a:p>
        </p:txBody>
      </p:sp>
      <p:sp>
        <p:nvSpPr>
          <p:cNvPr id="4" name="Slide Number Placeholder 3">
            <a:extLst>
              <a:ext uri="{FF2B5EF4-FFF2-40B4-BE49-F238E27FC236}">
                <a16:creationId xmlns:a16="http://schemas.microsoft.com/office/drawing/2014/main" id="{3F709EB5-70F8-DFBB-40BF-0F411483107F}"/>
              </a:ext>
            </a:extLst>
          </p:cNvPr>
          <p:cNvSpPr>
            <a:spLocks noGrp="1"/>
          </p:cNvSpPr>
          <p:nvPr>
            <p:ph type="sldNum" sz="quarter" idx="5"/>
          </p:nvPr>
        </p:nvSpPr>
        <p:spPr/>
        <p:txBody>
          <a:bodyPr/>
          <a:lstStyle/>
          <a:p>
            <a:fld id="{D4D91577-4789-46FD-BE71-8B4B9405DF5E}" type="slidenum">
              <a:rPr lang="en-US" smtClean="0"/>
              <a:t>9</a:t>
            </a:fld>
            <a:endParaRPr lang="en-US"/>
          </a:p>
        </p:txBody>
      </p:sp>
    </p:spTree>
    <p:extLst>
      <p:ext uri="{BB962C8B-B14F-4D97-AF65-F5344CB8AC3E}">
        <p14:creationId xmlns:p14="http://schemas.microsoft.com/office/powerpoint/2010/main" val="413143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8475C7E-A18D-4A37-80F0-92085AF4C701}" type="datetimeFigureOut">
              <a:rPr lang="en-US" smtClean="0"/>
              <a:t>4/25/2025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C8323CDE-4A97-4455-8AB2-CF79B155A1F9}"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93819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475C7E-A18D-4A37-80F0-92085AF4C701}" type="datetimeFigureOut">
              <a:rPr lang="en-US" smtClean="0"/>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122151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475C7E-A18D-4A37-80F0-92085AF4C701}" type="datetimeFigureOut">
              <a:rPr lang="en-US" smtClean="0"/>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8351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475C7E-A18D-4A37-80F0-92085AF4C701}" type="datetimeFigureOut">
              <a:rPr lang="en-US" smtClean="0"/>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4182855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475C7E-A18D-4A37-80F0-92085AF4C701}" type="datetimeFigureOut">
              <a:rPr lang="en-US" smtClean="0"/>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23CDE-4A97-4455-8AB2-CF79B155A1F9}"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46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475C7E-A18D-4A37-80F0-92085AF4C701}" type="datetimeFigureOut">
              <a:rPr lang="en-US" smtClean="0"/>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257221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475C7E-A18D-4A37-80F0-92085AF4C701}" type="datetimeFigureOut">
              <a:rPr lang="en-US" smtClean="0"/>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2339424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475C7E-A18D-4A37-80F0-92085AF4C701}" type="datetimeFigureOut">
              <a:rPr lang="en-US" smtClean="0"/>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2801945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475C7E-A18D-4A37-80F0-92085AF4C701}" type="datetimeFigureOut">
              <a:rPr lang="en-US" smtClean="0"/>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4198811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475C7E-A18D-4A37-80F0-92085AF4C701}" type="datetimeFigureOut">
              <a:rPr lang="en-US" smtClean="0"/>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3187099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475C7E-A18D-4A37-80F0-92085AF4C701}" type="datetimeFigureOut">
              <a:rPr lang="en-US" smtClean="0"/>
              <a:t>4/25/2025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323CDE-4A97-4455-8AB2-CF79B155A1F9}" type="slidenum">
              <a:rPr lang="en-US" smtClean="0"/>
              <a:t>‹#›</a:t>
            </a:fld>
            <a:endParaRPr lang="en-US"/>
          </a:p>
        </p:txBody>
      </p:sp>
    </p:spTree>
    <p:extLst>
      <p:ext uri="{BB962C8B-B14F-4D97-AF65-F5344CB8AC3E}">
        <p14:creationId xmlns:p14="http://schemas.microsoft.com/office/powerpoint/2010/main" val="2722164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A8475C7E-A18D-4A37-80F0-92085AF4C701}" type="datetimeFigureOut">
              <a:rPr lang="en-US" smtClean="0"/>
              <a:t>4/25/2025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C8323CDE-4A97-4455-8AB2-CF79B155A1F9}" type="slidenum">
              <a:rPr lang="en-US" smtClean="0"/>
              <a:t>‹#›</a:t>
            </a:fld>
            <a:endParaRPr lang="en-US"/>
          </a:p>
        </p:txBody>
      </p:sp>
    </p:spTree>
    <p:extLst>
      <p:ext uri="{BB962C8B-B14F-4D97-AF65-F5344CB8AC3E}">
        <p14:creationId xmlns:p14="http://schemas.microsoft.com/office/powerpoint/2010/main" val="10871303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5.xml"/><Relationship Id="rId1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customXml" Target="../ink/ink2.xml"/><Relationship Id="rId12" Type="http://schemas.openxmlformats.org/officeDocument/2006/relationships/image" Target="../media/image21.png"/><Relationship Id="rId17" Type="http://schemas.openxmlformats.org/officeDocument/2006/relationships/customXml" Target="../ink/ink7.xml"/><Relationship Id="rId2" Type="http://schemas.openxmlformats.org/officeDocument/2006/relationships/notesSlide" Target="../notesSlides/notesSlide22.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0.png"/><Relationship Id="rId19" Type="http://schemas.openxmlformats.org/officeDocument/2006/relationships/customXml" Target="../ink/ink8.xml"/><Relationship Id="rId4" Type="http://schemas.openxmlformats.org/officeDocument/2006/relationships/image" Target="../media/image17.png"/><Relationship Id="rId9" Type="http://schemas.openxmlformats.org/officeDocument/2006/relationships/customXml" Target="../ink/ink3.xml"/><Relationship Id="rId1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13.xml"/><Relationship Id="rId1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customXml" Target="../ink/ink10.xml"/><Relationship Id="rId12" Type="http://schemas.openxmlformats.org/officeDocument/2006/relationships/image" Target="../media/image31.png"/><Relationship Id="rId17" Type="http://schemas.openxmlformats.org/officeDocument/2006/relationships/customXml" Target="../ink/ink15.xml"/><Relationship Id="rId2" Type="http://schemas.openxmlformats.org/officeDocument/2006/relationships/notesSlide" Target="../notesSlides/notesSlide23.xml"/><Relationship Id="rId16" Type="http://schemas.openxmlformats.org/officeDocument/2006/relationships/image" Target="../media/image33.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customXml" Target="../ink/ink12.xml"/><Relationship Id="rId5" Type="http://schemas.openxmlformats.org/officeDocument/2006/relationships/customXml" Target="../ink/ink9.xml"/><Relationship Id="rId15" Type="http://schemas.openxmlformats.org/officeDocument/2006/relationships/customXml" Target="../ink/ink14.xml"/><Relationship Id="rId10" Type="http://schemas.openxmlformats.org/officeDocument/2006/relationships/image" Target="../media/image30.png"/><Relationship Id="rId19" Type="http://schemas.openxmlformats.org/officeDocument/2006/relationships/customXml" Target="../ink/ink16.xml"/><Relationship Id="rId4" Type="http://schemas.openxmlformats.org/officeDocument/2006/relationships/image" Target="../media/image27.png"/><Relationship Id="rId9" Type="http://schemas.openxmlformats.org/officeDocument/2006/relationships/customXml" Target="../ink/ink11.xml"/><Relationship Id="rId1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customXml" Target="../ink/ink21.xml"/><Relationship Id="rId3" Type="http://schemas.openxmlformats.org/officeDocument/2006/relationships/image" Target="../media/image40.png"/><Relationship Id="rId7" Type="http://schemas.openxmlformats.org/officeDocument/2006/relationships/customXml" Target="../ink/ink18.xml"/><Relationship Id="rId12"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400.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customXml" Target="../ink/ink19.xml"/><Relationship Id="rId1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014E-48E6-9A6F-044E-D2C21E9378DE}"/>
              </a:ext>
            </a:extLst>
          </p:cNvPr>
          <p:cNvSpPr>
            <a:spLocks noGrp="1"/>
          </p:cNvSpPr>
          <p:nvPr>
            <p:ph type="ctrTitle"/>
          </p:nvPr>
        </p:nvSpPr>
        <p:spPr>
          <a:xfrm>
            <a:off x="1261872" y="758952"/>
            <a:ext cx="9920478" cy="4041648"/>
          </a:xfrm>
        </p:spPr>
        <p:txBody>
          <a:bodyPr>
            <a:noAutofit/>
          </a:bodyPr>
          <a:lstStyle/>
          <a:p>
            <a:pPr algn="ctr"/>
            <a:r>
              <a:rPr lang="en-US" sz="6000" dirty="0"/>
              <a:t>CHANGING POLARIZED BELIEFS USING </a:t>
            </a:r>
            <a:br>
              <a:rPr lang="en-US" sz="6000" dirty="0"/>
            </a:br>
            <a:r>
              <a:rPr lang="en-US" sz="6000" dirty="0">
                <a:solidFill>
                  <a:srgbClr val="00B0F0"/>
                </a:solidFill>
              </a:rPr>
              <a:t>SOCIAL CONSENSUS </a:t>
            </a:r>
            <a:r>
              <a:rPr lang="en-US" sz="6000" dirty="0"/>
              <a:t>AND </a:t>
            </a:r>
            <a:br>
              <a:rPr lang="en-US" sz="6000" dirty="0"/>
            </a:br>
            <a:r>
              <a:rPr lang="en-US" sz="6000" dirty="0">
                <a:solidFill>
                  <a:srgbClr val="FFC000"/>
                </a:solidFill>
              </a:rPr>
              <a:t>MORAL CONVICTION</a:t>
            </a:r>
          </a:p>
        </p:txBody>
      </p:sp>
      <p:sp>
        <p:nvSpPr>
          <p:cNvPr id="3" name="Subtitle 2">
            <a:extLst>
              <a:ext uri="{FF2B5EF4-FFF2-40B4-BE49-F238E27FC236}">
                <a16:creationId xmlns:a16="http://schemas.microsoft.com/office/drawing/2014/main" id="{CA7FF6B5-0D7E-A5AC-3C87-7AD2EF69FA95}"/>
              </a:ext>
            </a:extLst>
          </p:cNvPr>
          <p:cNvSpPr>
            <a:spLocks noGrp="1"/>
          </p:cNvSpPr>
          <p:nvPr>
            <p:ph type="subTitle" idx="1"/>
          </p:nvPr>
        </p:nvSpPr>
        <p:spPr>
          <a:xfrm>
            <a:off x="1261872" y="5166360"/>
            <a:ext cx="9418320" cy="1691640"/>
          </a:xfrm>
        </p:spPr>
        <p:txBody>
          <a:bodyPr/>
          <a:lstStyle/>
          <a:p>
            <a:r>
              <a:rPr lang="en-US" dirty="0"/>
              <a:t>Sean Duan</a:t>
            </a:r>
          </a:p>
        </p:txBody>
      </p:sp>
    </p:spTree>
    <p:extLst>
      <p:ext uri="{BB962C8B-B14F-4D97-AF65-F5344CB8AC3E}">
        <p14:creationId xmlns:p14="http://schemas.microsoft.com/office/powerpoint/2010/main" val="1863605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9F86FA2-D86B-AA8E-A8CC-0D43ACF59F9E}"/>
              </a:ext>
            </a:extLst>
          </p:cNvPr>
          <p:cNvGraphicFramePr/>
          <p:nvPr>
            <p:extLst>
              <p:ext uri="{D42A27DB-BD31-4B8C-83A1-F6EECF244321}">
                <p14:modId xmlns:p14="http://schemas.microsoft.com/office/powerpoint/2010/main" val="1747180127"/>
              </p:ext>
            </p:extLst>
          </p:nvPr>
        </p:nvGraphicFramePr>
        <p:xfrm>
          <a:off x="0" y="1033250"/>
          <a:ext cx="11360150" cy="6388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58C5803-CD6A-4428-48EC-7A2E7E9B4BC2}"/>
              </a:ext>
            </a:extLst>
          </p:cNvPr>
          <p:cNvSpPr>
            <a:spLocks noGrp="1"/>
          </p:cNvSpPr>
          <p:nvPr>
            <p:ph type="title"/>
          </p:nvPr>
        </p:nvSpPr>
        <p:spPr>
          <a:xfrm>
            <a:off x="1249680" y="128160"/>
            <a:ext cx="9692640" cy="1325562"/>
          </a:xfrm>
        </p:spPr>
        <p:txBody>
          <a:bodyPr/>
          <a:lstStyle/>
          <a:p>
            <a:r>
              <a:rPr lang="en-US" dirty="0"/>
              <a:t>Project Timeline</a:t>
            </a:r>
          </a:p>
        </p:txBody>
      </p:sp>
      <p:sp>
        <p:nvSpPr>
          <p:cNvPr id="8" name="Rectangle 7">
            <a:extLst>
              <a:ext uri="{FF2B5EF4-FFF2-40B4-BE49-F238E27FC236}">
                <a16:creationId xmlns:a16="http://schemas.microsoft.com/office/drawing/2014/main" id="{2F8EEA64-783E-C1B0-6FD5-DC5EE7D94FB2}"/>
              </a:ext>
            </a:extLst>
          </p:cNvPr>
          <p:cNvSpPr/>
          <p:nvPr/>
        </p:nvSpPr>
        <p:spPr>
          <a:xfrm>
            <a:off x="4666640" y="2744205"/>
            <a:ext cx="1517646" cy="45085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SP/SS 2023</a:t>
            </a:r>
          </a:p>
        </p:txBody>
      </p:sp>
      <p:sp>
        <p:nvSpPr>
          <p:cNvPr id="9" name="Rectangle 8">
            <a:extLst>
              <a:ext uri="{FF2B5EF4-FFF2-40B4-BE49-F238E27FC236}">
                <a16:creationId xmlns:a16="http://schemas.microsoft.com/office/drawing/2014/main" id="{72A46AED-AF3E-8A0C-1BC9-757B4014FF3B}"/>
              </a:ext>
            </a:extLst>
          </p:cNvPr>
          <p:cNvSpPr/>
          <p:nvPr/>
        </p:nvSpPr>
        <p:spPr>
          <a:xfrm>
            <a:off x="8333300" y="2744205"/>
            <a:ext cx="1517646" cy="450850"/>
          </a:xfrm>
          <a:prstGeom prst="rect">
            <a:avLst/>
          </a:prstGeom>
          <a:solidFill>
            <a:srgbClr val="E78F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FA 2024</a:t>
            </a:r>
          </a:p>
        </p:txBody>
      </p:sp>
      <p:sp>
        <p:nvSpPr>
          <p:cNvPr id="10" name="Rectangle 9">
            <a:extLst>
              <a:ext uri="{FF2B5EF4-FFF2-40B4-BE49-F238E27FC236}">
                <a16:creationId xmlns:a16="http://schemas.microsoft.com/office/drawing/2014/main" id="{480AD0A8-0250-ADF6-667D-3D3C18597FD1}"/>
              </a:ext>
            </a:extLst>
          </p:cNvPr>
          <p:cNvSpPr/>
          <p:nvPr/>
        </p:nvSpPr>
        <p:spPr>
          <a:xfrm>
            <a:off x="1009872" y="2744205"/>
            <a:ext cx="1563694" cy="45085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SP 2022</a:t>
            </a:r>
          </a:p>
        </p:txBody>
      </p:sp>
    </p:spTree>
    <p:extLst>
      <p:ext uri="{BB962C8B-B14F-4D97-AF65-F5344CB8AC3E}">
        <p14:creationId xmlns:p14="http://schemas.microsoft.com/office/powerpoint/2010/main" val="317182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4DF4-4AFE-D2A9-C4A9-F7264CFAC481}"/>
              </a:ext>
            </a:extLst>
          </p:cNvPr>
          <p:cNvSpPr>
            <a:spLocks noGrp="1"/>
          </p:cNvSpPr>
          <p:nvPr>
            <p:ph type="title"/>
          </p:nvPr>
        </p:nvSpPr>
        <p:spPr/>
        <p:txBody>
          <a:bodyPr/>
          <a:lstStyle/>
          <a:p>
            <a:r>
              <a:rPr lang="en-US" dirty="0"/>
              <a:t>Study 1</a:t>
            </a:r>
          </a:p>
        </p:txBody>
      </p:sp>
      <p:sp>
        <p:nvSpPr>
          <p:cNvPr id="3" name="Text Placeholder 2">
            <a:extLst>
              <a:ext uri="{FF2B5EF4-FFF2-40B4-BE49-F238E27FC236}">
                <a16:creationId xmlns:a16="http://schemas.microsoft.com/office/drawing/2014/main" id="{F5387A43-65F7-7D99-BB18-FB52821D5D4A}"/>
              </a:ext>
            </a:extLst>
          </p:cNvPr>
          <p:cNvSpPr>
            <a:spLocks noGrp="1"/>
          </p:cNvSpPr>
          <p:nvPr>
            <p:ph type="body" idx="1"/>
          </p:nvPr>
        </p:nvSpPr>
        <p:spPr/>
        <p:txBody>
          <a:bodyPr/>
          <a:lstStyle/>
          <a:p>
            <a:r>
              <a:rPr lang="en-US" dirty="0"/>
              <a:t>Effect of Social Consensus on Polarized Belief</a:t>
            </a:r>
          </a:p>
        </p:txBody>
      </p:sp>
    </p:spTree>
    <p:extLst>
      <p:ext uri="{BB962C8B-B14F-4D97-AF65-F5344CB8AC3E}">
        <p14:creationId xmlns:p14="http://schemas.microsoft.com/office/powerpoint/2010/main" val="111766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F8DB-B2DA-36C6-8C5D-D23D23DCFABA}"/>
              </a:ext>
            </a:extLst>
          </p:cNvPr>
          <p:cNvSpPr>
            <a:spLocks noGrp="1"/>
          </p:cNvSpPr>
          <p:nvPr>
            <p:ph type="title"/>
          </p:nvPr>
        </p:nvSpPr>
        <p:spPr/>
        <p:txBody>
          <a:bodyPr/>
          <a:lstStyle/>
          <a:p>
            <a:r>
              <a:rPr lang="en-US" dirty="0"/>
              <a:t>Research Question</a:t>
            </a:r>
          </a:p>
        </p:txBody>
      </p:sp>
      <p:sp>
        <p:nvSpPr>
          <p:cNvPr id="5" name="Content Placeholder 4">
            <a:extLst>
              <a:ext uri="{FF2B5EF4-FFF2-40B4-BE49-F238E27FC236}">
                <a16:creationId xmlns:a16="http://schemas.microsoft.com/office/drawing/2014/main" id="{61B0DFAE-A1E1-E646-5AA0-E445D003AE56}"/>
              </a:ext>
            </a:extLst>
          </p:cNvPr>
          <p:cNvSpPr>
            <a:spLocks noGrp="1"/>
          </p:cNvSpPr>
          <p:nvPr>
            <p:ph idx="1"/>
          </p:nvPr>
        </p:nvSpPr>
        <p:spPr/>
        <p:txBody>
          <a:bodyPr>
            <a:normAutofit/>
          </a:bodyPr>
          <a:lstStyle/>
          <a:p>
            <a:r>
              <a:rPr lang="en-US" sz="2400" dirty="0"/>
              <a:t>Can we influence polarized belief with social consensus?</a:t>
            </a:r>
          </a:p>
          <a:p>
            <a:pPr lvl="1"/>
            <a:r>
              <a:rPr lang="en-US" sz="2000" dirty="0"/>
              <a:t>Can we increase support for polarized belief using high social consensus?</a:t>
            </a:r>
          </a:p>
          <a:p>
            <a:pPr lvl="1"/>
            <a:r>
              <a:rPr lang="en-US" sz="2000" dirty="0"/>
              <a:t>Can we decrease support for polarized belief using low social consensus?</a:t>
            </a:r>
          </a:p>
        </p:txBody>
      </p:sp>
    </p:spTree>
    <p:extLst>
      <p:ext uri="{BB962C8B-B14F-4D97-AF65-F5344CB8AC3E}">
        <p14:creationId xmlns:p14="http://schemas.microsoft.com/office/powerpoint/2010/main" val="3433204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Study Design</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fontScale="92500" lnSpcReduction="10000"/>
          </a:bodyPr>
          <a:lstStyle/>
          <a:p>
            <a:r>
              <a:rPr lang="en-US" sz="3600" dirty="0"/>
              <a:t>Repeated measures design</a:t>
            </a:r>
          </a:p>
          <a:p>
            <a:pPr lvl="1"/>
            <a:r>
              <a:rPr lang="en-US" sz="3200" dirty="0"/>
              <a:t>Independent Variable:</a:t>
            </a:r>
          </a:p>
          <a:p>
            <a:pPr lvl="2"/>
            <a:r>
              <a:rPr lang="en-US" sz="3200" u="sng" dirty="0">
                <a:solidFill>
                  <a:srgbClr val="0070C0"/>
                </a:solidFill>
              </a:rPr>
              <a:t>Social Consensus: </a:t>
            </a:r>
            <a:r>
              <a:rPr lang="en-US" sz="3200" dirty="0">
                <a:solidFill>
                  <a:srgbClr val="0070C0"/>
                </a:solidFill>
              </a:rPr>
              <a:t>Low (-20%) or High (+20%)</a:t>
            </a:r>
            <a:endParaRPr lang="en-US" sz="3200" u="sng" dirty="0">
              <a:solidFill>
                <a:srgbClr val="00B050"/>
              </a:solidFill>
            </a:endParaRPr>
          </a:p>
          <a:p>
            <a:pPr lvl="2"/>
            <a:r>
              <a:rPr lang="en-US" sz="3200" u="sng" dirty="0">
                <a:solidFill>
                  <a:srgbClr val="00B050"/>
                </a:solidFill>
              </a:rPr>
              <a:t>Time:</a:t>
            </a:r>
            <a:r>
              <a:rPr lang="en-US" sz="3200" dirty="0">
                <a:solidFill>
                  <a:srgbClr val="00B050"/>
                </a:solidFill>
              </a:rPr>
              <a:t> Before or After consensus manipulation</a:t>
            </a:r>
          </a:p>
          <a:p>
            <a:r>
              <a:rPr lang="en-US" sz="3200" dirty="0"/>
              <a:t>Four topics</a:t>
            </a:r>
          </a:p>
          <a:p>
            <a:pPr lvl="1"/>
            <a:r>
              <a:rPr lang="en-US" sz="3000" dirty="0"/>
              <a:t>Capital Punishment</a:t>
            </a:r>
          </a:p>
          <a:p>
            <a:pPr lvl="1"/>
            <a:r>
              <a:rPr lang="en-US" sz="3000" dirty="0"/>
              <a:t>Universal Health Care</a:t>
            </a:r>
          </a:p>
          <a:p>
            <a:pPr lvl="1"/>
            <a:r>
              <a:rPr lang="en-US" sz="3000" dirty="0"/>
              <a:t>Climate Change</a:t>
            </a:r>
          </a:p>
          <a:p>
            <a:pPr lvl="1"/>
            <a:r>
              <a:rPr lang="en-US" sz="3000" dirty="0"/>
              <a:t>Slavery</a:t>
            </a:r>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204081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p:txBody>
          <a:bodyPr/>
          <a:lstStyle/>
          <a:p>
            <a:r>
              <a:rPr lang="en-US" dirty="0"/>
              <a:t>Method</a:t>
            </a:r>
          </a:p>
        </p:txBody>
      </p:sp>
      <p:sp>
        <p:nvSpPr>
          <p:cNvPr id="8" name="Text Placeholder 7">
            <a:extLst>
              <a:ext uri="{FF2B5EF4-FFF2-40B4-BE49-F238E27FC236}">
                <a16:creationId xmlns:a16="http://schemas.microsoft.com/office/drawing/2014/main" id="{5A5A4D62-9125-FA69-2B3A-933C0B64B531}"/>
              </a:ext>
            </a:extLst>
          </p:cNvPr>
          <p:cNvSpPr>
            <a:spLocks noGrp="1"/>
          </p:cNvSpPr>
          <p:nvPr>
            <p:ph type="body" idx="1"/>
          </p:nvPr>
        </p:nvSpPr>
        <p:spPr>
          <a:xfrm>
            <a:off x="721627" y="1713655"/>
            <a:ext cx="5020805" cy="865652"/>
          </a:xfrm>
        </p:spPr>
        <p:txBody>
          <a:bodyPr/>
          <a:lstStyle/>
          <a:p>
            <a:r>
              <a:rPr lang="en-US" dirty="0"/>
              <a:t>Low social consensus condition</a:t>
            </a:r>
          </a:p>
        </p:txBody>
      </p:sp>
      <p:sp>
        <p:nvSpPr>
          <p:cNvPr id="10" name="Text Placeholder 9">
            <a:extLst>
              <a:ext uri="{FF2B5EF4-FFF2-40B4-BE49-F238E27FC236}">
                <a16:creationId xmlns:a16="http://schemas.microsoft.com/office/drawing/2014/main" id="{5C0713C9-17C9-223B-E3CA-A7729084D319}"/>
              </a:ext>
            </a:extLst>
          </p:cNvPr>
          <p:cNvSpPr>
            <a:spLocks noGrp="1"/>
          </p:cNvSpPr>
          <p:nvPr>
            <p:ph type="body" sz="quarter" idx="3"/>
          </p:nvPr>
        </p:nvSpPr>
        <p:spPr>
          <a:xfrm>
            <a:off x="5861780" y="1689590"/>
            <a:ext cx="4827323" cy="872201"/>
          </a:xfrm>
        </p:spPr>
        <p:txBody>
          <a:bodyPr/>
          <a:lstStyle/>
          <a:p>
            <a:r>
              <a:rPr lang="en-US" dirty="0"/>
              <a:t>High social consensus condition</a:t>
            </a:r>
          </a:p>
        </p:txBody>
      </p:sp>
      <p:pic>
        <p:nvPicPr>
          <p:cNvPr id="12" name="Content Placeholder 11">
            <a:extLst>
              <a:ext uri="{FF2B5EF4-FFF2-40B4-BE49-F238E27FC236}">
                <a16:creationId xmlns:a16="http://schemas.microsoft.com/office/drawing/2014/main" id="{868297F9-9264-3416-1865-7927F7A2428C}"/>
              </a:ext>
            </a:extLst>
          </p:cNvPr>
          <p:cNvPicPr>
            <a:picLocks noGrp="1" noChangeAspect="1"/>
          </p:cNvPicPr>
          <p:nvPr>
            <p:ph sz="half" idx="2"/>
          </p:nvPr>
        </p:nvPicPr>
        <p:blipFill rotWithShape="1">
          <a:blip r:embed="rId3"/>
          <a:srcRect t="11228" b="54911"/>
          <a:stretch/>
        </p:blipFill>
        <p:spPr>
          <a:xfrm>
            <a:off x="298117" y="3253838"/>
            <a:ext cx="5301368" cy="2491943"/>
          </a:xfrm>
          <a:prstGeom prst="rect">
            <a:avLst/>
          </a:prstGeom>
        </p:spPr>
      </p:pic>
      <p:pic>
        <p:nvPicPr>
          <p:cNvPr id="13" name="Content Placeholder 12">
            <a:extLst>
              <a:ext uri="{FF2B5EF4-FFF2-40B4-BE49-F238E27FC236}">
                <a16:creationId xmlns:a16="http://schemas.microsoft.com/office/drawing/2014/main" id="{43EEBF6F-B346-3E4B-3C51-000A35BE0FEC}"/>
              </a:ext>
            </a:extLst>
          </p:cNvPr>
          <p:cNvPicPr>
            <a:picLocks noGrp="1" noChangeAspect="1"/>
          </p:cNvPicPr>
          <p:nvPr>
            <p:ph sz="quarter" idx="4"/>
          </p:nvPr>
        </p:nvPicPr>
        <p:blipFill rotWithShape="1">
          <a:blip r:embed="rId4"/>
          <a:srcRect t="13058" b="54912"/>
          <a:stretch/>
        </p:blipFill>
        <p:spPr>
          <a:xfrm>
            <a:off x="5742432" y="3321178"/>
            <a:ext cx="5343364" cy="2357262"/>
          </a:xfrm>
          <a:prstGeom prst="rect">
            <a:avLst/>
          </a:prstGeom>
        </p:spPr>
      </p:pic>
      <p:sp>
        <p:nvSpPr>
          <p:cNvPr id="3" name="Frame 2">
            <a:extLst>
              <a:ext uri="{FF2B5EF4-FFF2-40B4-BE49-F238E27FC236}">
                <a16:creationId xmlns:a16="http://schemas.microsoft.com/office/drawing/2014/main" id="{8A00CCF1-BF9E-0463-A3D8-C8FBEF0F6E14}"/>
              </a:ext>
            </a:extLst>
          </p:cNvPr>
          <p:cNvSpPr/>
          <p:nvPr/>
        </p:nvSpPr>
        <p:spPr>
          <a:xfrm>
            <a:off x="213756" y="3158836"/>
            <a:ext cx="593766" cy="2731325"/>
          </a:xfrm>
          <a:prstGeom prst="frame">
            <a:avLst>
              <a:gd name="adj1" fmla="val 85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160A610C-447D-7FE8-1044-08F609936A8D}"/>
              </a:ext>
            </a:extLst>
          </p:cNvPr>
          <p:cNvSpPr/>
          <p:nvPr/>
        </p:nvSpPr>
        <p:spPr>
          <a:xfrm>
            <a:off x="5762970" y="3134146"/>
            <a:ext cx="593766" cy="2731325"/>
          </a:xfrm>
          <a:prstGeom prst="frame">
            <a:avLst>
              <a:gd name="adj1" fmla="val 85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138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Outcomes</a:t>
            </a:r>
          </a:p>
        </p:txBody>
      </p:sp>
      <p:pic>
        <p:nvPicPr>
          <p:cNvPr id="9" name="Content Placeholder 8">
            <a:extLst>
              <a:ext uri="{FF2B5EF4-FFF2-40B4-BE49-F238E27FC236}">
                <a16:creationId xmlns:a16="http://schemas.microsoft.com/office/drawing/2014/main" id="{D51ADD82-43AC-28FB-0947-1E8C6AE2BA2E}"/>
              </a:ext>
            </a:extLst>
          </p:cNvPr>
          <p:cNvPicPr>
            <a:picLocks noGrp="1" noChangeAspect="1"/>
          </p:cNvPicPr>
          <p:nvPr>
            <p:ph idx="1"/>
          </p:nvPr>
        </p:nvPicPr>
        <p:blipFill>
          <a:blip r:embed="rId3"/>
          <a:srcRect t="26765"/>
          <a:stretch/>
        </p:blipFill>
        <p:spPr>
          <a:xfrm>
            <a:off x="2273446" y="1807200"/>
            <a:ext cx="6651996" cy="3881652"/>
          </a:xfrm>
        </p:spPr>
      </p:pic>
    </p:spTree>
    <p:extLst>
      <p:ext uri="{BB962C8B-B14F-4D97-AF65-F5344CB8AC3E}">
        <p14:creationId xmlns:p14="http://schemas.microsoft.com/office/powerpoint/2010/main" val="4189775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Hypothesis</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a:bodyPr>
          <a:lstStyle/>
          <a:p>
            <a:r>
              <a:rPr lang="en-US" sz="3600" dirty="0"/>
              <a:t>H1: Significant condition x time interaction</a:t>
            </a:r>
          </a:p>
          <a:p>
            <a:pPr lvl="1"/>
            <a:r>
              <a:rPr lang="en-US" sz="2600" dirty="0"/>
              <a:t>H1a: No difference between conditions at baseline</a:t>
            </a:r>
          </a:p>
          <a:p>
            <a:pPr lvl="1"/>
            <a:r>
              <a:rPr lang="en-US" sz="2600" dirty="0"/>
              <a:t>H1b: Increase in support for high social consensus at time 2</a:t>
            </a:r>
          </a:p>
          <a:p>
            <a:pPr lvl="1"/>
            <a:r>
              <a:rPr lang="en-US" sz="2600" dirty="0"/>
              <a:t>H1c: Decrease in support for low social consensus at time 2</a:t>
            </a:r>
          </a:p>
        </p:txBody>
      </p:sp>
    </p:spTree>
    <p:extLst>
      <p:ext uri="{BB962C8B-B14F-4D97-AF65-F5344CB8AC3E}">
        <p14:creationId xmlns:p14="http://schemas.microsoft.com/office/powerpoint/2010/main" val="121829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39085" y="-580462"/>
            <a:ext cx="9692640" cy="1325562"/>
          </a:xfrm>
        </p:spPr>
        <p:txBody>
          <a:bodyPr/>
          <a:lstStyle/>
          <a:p>
            <a:r>
              <a:rPr lang="en-US" dirty="0"/>
              <a:t>Results</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a:bodyPr>
          <a:lstStyle/>
          <a:p>
            <a:pPr marL="274320" lvl="1" indent="0">
              <a:buNone/>
            </a:pPr>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pic>
        <p:nvPicPr>
          <p:cNvPr id="6" name="Picture 5">
            <a:extLst>
              <a:ext uri="{FF2B5EF4-FFF2-40B4-BE49-F238E27FC236}">
                <a16:creationId xmlns:a16="http://schemas.microsoft.com/office/drawing/2014/main" id="{81988DBE-4FB4-91D2-9CBB-75AFD52FA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141" y="745100"/>
            <a:ext cx="8775717" cy="6112900"/>
          </a:xfrm>
          <a:prstGeom prst="rect">
            <a:avLst/>
          </a:prstGeom>
        </p:spPr>
      </p:pic>
    </p:spTree>
    <p:extLst>
      <p:ext uri="{BB962C8B-B14F-4D97-AF65-F5344CB8AC3E}">
        <p14:creationId xmlns:p14="http://schemas.microsoft.com/office/powerpoint/2010/main" val="203153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Conclusions</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a:bodyPr>
          <a:lstStyle/>
          <a:p>
            <a:r>
              <a:rPr lang="en-US" sz="2800" dirty="0"/>
              <a:t>Significant interaction between condition x time</a:t>
            </a:r>
          </a:p>
          <a:p>
            <a:r>
              <a:rPr lang="en-US" sz="2800" dirty="0"/>
              <a:t>Social consensus intervention can increase support for UHC</a:t>
            </a:r>
          </a:p>
          <a:p>
            <a:pPr lvl="1"/>
            <a:r>
              <a:rPr lang="en-US" sz="2400" dirty="0"/>
              <a:t>Less successful at decreasing support</a:t>
            </a:r>
          </a:p>
          <a:p>
            <a:r>
              <a:rPr lang="en-US" sz="2800" dirty="0"/>
              <a:t>Social consensus intervention based on deception has practical implementation issues</a:t>
            </a:r>
          </a:p>
          <a:p>
            <a:pPr lvl="1"/>
            <a:endParaRPr lang="en-US" sz="2200" dirty="0"/>
          </a:p>
          <a:p>
            <a:endParaRPr lang="en-US" sz="2200" dirty="0"/>
          </a:p>
          <a:p>
            <a:pPr lvl="1"/>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545247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7611C-C445-4E1F-9CE7-139453434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D270E-C577-35F2-7A14-8C9B4F6DDC99}"/>
              </a:ext>
            </a:extLst>
          </p:cNvPr>
          <p:cNvSpPr>
            <a:spLocks noGrp="1"/>
          </p:cNvSpPr>
          <p:nvPr>
            <p:ph type="title"/>
          </p:nvPr>
        </p:nvSpPr>
        <p:spPr/>
        <p:txBody>
          <a:bodyPr/>
          <a:lstStyle/>
          <a:p>
            <a:r>
              <a:rPr lang="en-US" dirty="0"/>
              <a:t>Study 2</a:t>
            </a:r>
          </a:p>
        </p:txBody>
      </p:sp>
      <p:sp>
        <p:nvSpPr>
          <p:cNvPr id="3" name="Text Placeholder 2">
            <a:extLst>
              <a:ext uri="{FF2B5EF4-FFF2-40B4-BE49-F238E27FC236}">
                <a16:creationId xmlns:a16="http://schemas.microsoft.com/office/drawing/2014/main" id="{404EC312-65AA-AC11-7FE5-EA467388BFCE}"/>
              </a:ext>
            </a:extLst>
          </p:cNvPr>
          <p:cNvSpPr>
            <a:spLocks noGrp="1"/>
          </p:cNvSpPr>
          <p:nvPr>
            <p:ph type="body" idx="1"/>
          </p:nvPr>
        </p:nvSpPr>
        <p:spPr/>
        <p:txBody>
          <a:bodyPr/>
          <a:lstStyle/>
          <a:p>
            <a:r>
              <a:rPr lang="en-US" dirty="0"/>
              <a:t>Effect of Moral Conviction on </a:t>
            </a:r>
            <a:r>
              <a:rPr lang="en-US" dirty="0">
                <a:solidFill>
                  <a:schemeClr val="accent1"/>
                </a:solidFill>
              </a:rPr>
              <a:t>Polarized Belief</a:t>
            </a:r>
            <a:endParaRPr lang="en-US" strike="sngStrike" dirty="0">
              <a:solidFill>
                <a:schemeClr val="accent1"/>
              </a:solidFill>
            </a:endParaRPr>
          </a:p>
        </p:txBody>
      </p:sp>
    </p:spTree>
    <p:extLst>
      <p:ext uri="{BB962C8B-B14F-4D97-AF65-F5344CB8AC3E}">
        <p14:creationId xmlns:p14="http://schemas.microsoft.com/office/powerpoint/2010/main" val="321370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F124-4643-9CDE-2D87-9956B64BF4CA}"/>
              </a:ext>
            </a:extLst>
          </p:cNvPr>
          <p:cNvSpPr>
            <a:spLocks noGrp="1"/>
          </p:cNvSpPr>
          <p:nvPr>
            <p:ph type="title"/>
          </p:nvPr>
        </p:nvSpPr>
        <p:spPr/>
        <p:txBody>
          <a:bodyPr/>
          <a:lstStyle/>
          <a:p>
            <a:r>
              <a:rPr lang="en-US" dirty="0"/>
              <a:t>Defense Overview</a:t>
            </a:r>
          </a:p>
        </p:txBody>
      </p:sp>
      <p:sp>
        <p:nvSpPr>
          <p:cNvPr id="3" name="Content Placeholder 2">
            <a:extLst>
              <a:ext uri="{FF2B5EF4-FFF2-40B4-BE49-F238E27FC236}">
                <a16:creationId xmlns:a16="http://schemas.microsoft.com/office/drawing/2014/main" id="{53ACAA67-35C3-80B2-CF01-206E8A46C60E}"/>
              </a:ext>
            </a:extLst>
          </p:cNvPr>
          <p:cNvSpPr>
            <a:spLocks noGrp="1"/>
          </p:cNvSpPr>
          <p:nvPr>
            <p:ph idx="1"/>
          </p:nvPr>
        </p:nvSpPr>
        <p:spPr/>
        <p:txBody>
          <a:bodyPr>
            <a:normAutofit/>
          </a:bodyPr>
          <a:lstStyle/>
          <a:p>
            <a:r>
              <a:rPr lang="en-US" dirty="0"/>
              <a:t>Introduction</a:t>
            </a:r>
          </a:p>
          <a:p>
            <a:r>
              <a:rPr lang="en-US" dirty="0"/>
              <a:t>Why this topic?</a:t>
            </a:r>
          </a:p>
          <a:p>
            <a:r>
              <a:rPr lang="en-US" dirty="0"/>
              <a:t>Project Timeline</a:t>
            </a:r>
          </a:p>
          <a:p>
            <a:r>
              <a:rPr lang="en-US" dirty="0"/>
              <a:t>Studies</a:t>
            </a:r>
          </a:p>
          <a:p>
            <a:pPr lvl="1"/>
            <a:r>
              <a:rPr lang="en-US" dirty="0"/>
              <a:t>1: </a:t>
            </a:r>
            <a:r>
              <a:rPr lang="en-US" dirty="0">
                <a:solidFill>
                  <a:srgbClr val="00B0F0"/>
                </a:solidFill>
              </a:rPr>
              <a:t>Social Consensus</a:t>
            </a:r>
          </a:p>
          <a:p>
            <a:pPr lvl="1"/>
            <a:r>
              <a:rPr lang="en-US" dirty="0"/>
              <a:t>2: </a:t>
            </a:r>
            <a:r>
              <a:rPr lang="en-US" dirty="0">
                <a:solidFill>
                  <a:srgbClr val="FFC000"/>
                </a:solidFill>
              </a:rPr>
              <a:t>Moral Conviction</a:t>
            </a:r>
          </a:p>
          <a:p>
            <a:pPr lvl="1"/>
            <a:r>
              <a:rPr lang="en-US" dirty="0"/>
              <a:t>3: </a:t>
            </a:r>
            <a:r>
              <a:rPr lang="en-US" dirty="0">
                <a:solidFill>
                  <a:srgbClr val="00B0F0"/>
                </a:solidFill>
              </a:rPr>
              <a:t>Social Consensus </a:t>
            </a:r>
            <a:r>
              <a:rPr lang="en-US" dirty="0"/>
              <a:t>x </a:t>
            </a:r>
            <a:r>
              <a:rPr lang="en-US" dirty="0">
                <a:solidFill>
                  <a:srgbClr val="FFC000"/>
                </a:solidFill>
              </a:rPr>
              <a:t>Moral Conviction</a:t>
            </a:r>
          </a:p>
          <a:p>
            <a:r>
              <a:rPr lang="en-US" dirty="0"/>
              <a:t>Research Findings</a:t>
            </a:r>
          </a:p>
          <a:p>
            <a:r>
              <a:rPr lang="en-US" dirty="0"/>
              <a:t>Future Directions?</a:t>
            </a:r>
          </a:p>
          <a:p>
            <a:r>
              <a:rPr lang="en-US" dirty="0"/>
              <a:t>Questions?</a:t>
            </a:r>
          </a:p>
        </p:txBody>
      </p:sp>
    </p:spTree>
    <p:extLst>
      <p:ext uri="{BB962C8B-B14F-4D97-AF65-F5344CB8AC3E}">
        <p14:creationId xmlns:p14="http://schemas.microsoft.com/office/powerpoint/2010/main" val="156320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E46B-BF1E-7583-5F66-5C99EC0D0A10}"/>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45AB13D2-80DB-2E16-754E-702C2097B552}"/>
              </a:ext>
            </a:extLst>
          </p:cNvPr>
          <p:cNvSpPr>
            <a:spLocks noGrp="1"/>
          </p:cNvSpPr>
          <p:nvPr>
            <p:ph idx="1"/>
          </p:nvPr>
        </p:nvSpPr>
        <p:spPr/>
        <p:txBody>
          <a:bodyPr>
            <a:normAutofit/>
          </a:bodyPr>
          <a:lstStyle/>
          <a:p>
            <a:r>
              <a:rPr lang="en-US" sz="2400" dirty="0"/>
              <a:t>Can we increase moral conviction using moral framings?</a:t>
            </a:r>
          </a:p>
          <a:p>
            <a:pPr lvl="1"/>
            <a:r>
              <a:rPr lang="en-US" sz="2000" dirty="0"/>
              <a:t>Moral responsibility framing</a:t>
            </a:r>
          </a:p>
          <a:p>
            <a:pPr lvl="1"/>
            <a:r>
              <a:rPr lang="en-US" sz="2000" dirty="0"/>
              <a:t>Moral piggybacking framing</a:t>
            </a:r>
          </a:p>
          <a:p>
            <a:r>
              <a:rPr lang="en-US" sz="2400" dirty="0"/>
              <a:t>Can we decrease moral conviction using nonmoral framings?</a:t>
            </a:r>
          </a:p>
          <a:p>
            <a:pPr lvl="1"/>
            <a:r>
              <a:rPr lang="en-US" sz="2000" dirty="0"/>
              <a:t>Pragmatic framing</a:t>
            </a:r>
          </a:p>
          <a:p>
            <a:pPr lvl="1"/>
            <a:r>
              <a:rPr lang="en-US" sz="2000" dirty="0"/>
              <a:t>Hedonic framing</a:t>
            </a:r>
          </a:p>
        </p:txBody>
      </p:sp>
    </p:spTree>
    <p:extLst>
      <p:ext uri="{BB962C8B-B14F-4D97-AF65-F5344CB8AC3E}">
        <p14:creationId xmlns:p14="http://schemas.microsoft.com/office/powerpoint/2010/main" val="169801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Study Design</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fontScale="92500" lnSpcReduction="10000"/>
          </a:bodyPr>
          <a:lstStyle/>
          <a:p>
            <a:r>
              <a:rPr lang="en-US" sz="3200" dirty="0"/>
              <a:t>Independent Variable – Moral Conviction:</a:t>
            </a:r>
          </a:p>
          <a:p>
            <a:pPr lvl="1"/>
            <a:r>
              <a:rPr lang="en-US" sz="3000" dirty="0">
                <a:solidFill>
                  <a:srgbClr val="00B050"/>
                </a:solidFill>
              </a:rPr>
              <a:t>Moral Responsibility</a:t>
            </a:r>
          </a:p>
          <a:p>
            <a:pPr lvl="1"/>
            <a:r>
              <a:rPr lang="en-US" sz="3000" dirty="0">
                <a:solidFill>
                  <a:srgbClr val="00B050"/>
                </a:solidFill>
              </a:rPr>
              <a:t>Moral Piggybacking</a:t>
            </a:r>
          </a:p>
          <a:p>
            <a:pPr lvl="1"/>
            <a:r>
              <a:rPr lang="en-US" sz="3000" dirty="0">
                <a:solidFill>
                  <a:srgbClr val="FF0000"/>
                </a:solidFill>
              </a:rPr>
              <a:t>Pragmatic</a:t>
            </a:r>
          </a:p>
          <a:p>
            <a:pPr lvl="1"/>
            <a:r>
              <a:rPr lang="en-US" sz="3000" dirty="0">
                <a:solidFill>
                  <a:srgbClr val="FF0000"/>
                </a:solidFill>
              </a:rPr>
              <a:t>Hedonic</a:t>
            </a:r>
          </a:p>
          <a:p>
            <a:pPr lvl="1"/>
            <a:r>
              <a:rPr lang="en-US" sz="3000" dirty="0">
                <a:solidFill>
                  <a:schemeClr val="tx1"/>
                </a:solidFill>
              </a:rPr>
              <a:t>Control</a:t>
            </a:r>
          </a:p>
          <a:p>
            <a:r>
              <a:rPr lang="en-US" sz="3200" dirty="0"/>
              <a:t>Four topics</a:t>
            </a:r>
          </a:p>
          <a:p>
            <a:pPr lvl="1"/>
            <a:r>
              <a:rPr lang="en-US" sz="3000" dirty="0"/>
              <a:t>Universal Health Care</a:t>
            </a:r>
          </a:p>
          <a:p>
            <a:pPr lvl="1"/>
            <a:r>
              <a:rPr lang="en-US" sz="3000" dirty="0"/>
              <a:t>Capital Punishment</a:t>
            </a:r>
          </a:p>
          <a:p>
            <a:pPr lvl="1"/>
            <a:r>
              <a:rPr lang="en-US" sz="3000" dirty="0"/>
              <a:t>Climate Change</a:t>
            </a:r>
          </a:p>
          <a:p>
            <a:pPr lvl="1"/>
            <a:r>
              <a:rPr lang="en-US" sz="3000" dirty="0"/>
              <a:t>Exercise</a:t>
            </a:r>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1317779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p:txBody>
          <a:bodyPr/>
          <a:lstStyle/>
          <a:p>
            <a:r>
              <a:rPr lang="en-US" dirty="0"/>
              <a:t>Method</a:t>
            </a:r>
          </a:p>
        </p:txBody>
      </p:sp>
      <p:sp>
        <p:nvSpPr>
          <p:cNvPr id="8" name="Text Placeholder 7">
            <a:extLst>
              <a:ext uri="{FF2B5EF4-FFF2-40B4-BE49-F238E27FC236}">
                <a16:creationId xmlns:a16="http://schemas.microsoft.com/office/drawing/2014/main" id="{5A5A4D62-9125-FA69-2B3A-933C0B64B531}"/>
              </a:ext>
            </a:extLst>
          </p:cNvPr>
          <p:cNvSpPr>
            <a:spLocks noGrp="1"/>
          </p:cNvSpPr>
          <p:nvPr>
            <p:ph type="body" idx="1"/>
          </p:nvPr>
        </p:nvSpPr>
        <p:spPr>
          <a:xfrm>
            <a:off x="721627" y="1713655"/>
            <a:ext cx="5020805" cy="865652"/>
          </a:xfrm>
        </p:spPr>
        <p:txBody>
          <a:bodyPr/>
          <a:lstStyle/>
          <a:p>
            <a:r>
              <a:rPr lang="en-US" dirty="0"/>
              <a:t>Moral Responsibility condition</a:t>
            </a:r>
          </a:p>
        </p:txBody>
      </p:sp>
      <p:sp>
        <p:nvSpPr>
          <p:cNvPr id="10" name="Text Placeholder 9">
            <a:extLst>
              <a:ext uri="{FF2B5EF4-FFF2-40B4-BE49-F238E27FC236}">
                <a16:creationId xmlns:a16="http://schemas.microsoft.com/office/drawing/2014/main" id="{5C0713C9-17C9-223B-E3CA-A7729084D319}"/>
              </a:ext>
            </a:extLst>
          </p:cNvPr>
          <p:cNvSpPr>
            <a:spLocks noGrp="1"/>
          </p:cNvSpPr>
          <p:nvPr>
            <p:ph type="body" sz="quarter" idx="3"/>
          </p:nvPr>
        </p:nvSpPr>
        <p:spPr>
          <a:xfrm>
            <a:off x="5861780" y="1689590"/>
            <a:ext cx="4827323" cy="872201"/>
          </a:xfrm>
        </p:spPr>
        <p:txBody>
          <a:bodyPr/>
          <a:lstStyle/>
          <a:p>
            <a:r>
              <a:rPr lang="en-US" dirty="0"/>
              <a:t>Moral Piggybacking condition</a:t>
            </a:r>
          </a:p>
        </p:txBody>
      </p:sp>
      <p:pic>
        <p:nvPicPr>
          <p:cNvPr id="12" name="Content Placeholder 11">
            <a:extLst>
              <a:ext uri="{FF2B5EF4-FFF2-40B4-BE49-F238E27FC236}">
                <a16:creationId xmlns:a16="http://schemas.microsoft.com/office/drawing/2014/main" id="{868297F9-9264-3416-1865-7927F7A2428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9910" b="27652"/>
          <a:stretch/>
        </p:blipFill>
        <p:spPr>
          <a:xfrm>
            <a:off x="224621" y="3524345"/>
            <a:ext cx="5301368" cy="1620000"/>
          </a:xfrm>
          <a:prstGeom prst="rect">
            <a:avLst/>
          </a:prstGeom>
        </p:spPr>
      </p:pic>
      <p:pic>
        <p:nvPicPr>
          <p:cNvPr id="4" name="Content Placeholder 11">
            <a:extLst>
              <a:ext uri="{FF2B5EF4-FFF2-40B4-BE49-F238E27FC236}">
                <a16:creationId xmlns:a16="http://schemas.microsoft.com/office/drawing/2014/main" id="{868297F9-9264-3416-1865-7927F7A2428C}"/>
              </a:ext>
            </a:extLst>
          </p:cNvPr>
          <p:cNvPicPr>
            <a:picLocks noChangeAspect="1"/>
          </p:cNvPicPr>
          <p:nvPr/>
        </p:nvPicPr>
        <p:blipFill rotWithShape="1">
          <a:blip r:embed="rId4">
            <a:extLst>
              <a:ext uri="{28A0092B-C50C-407E-A947-70E740481C1C}">
                <a14:useLocalDpi xmlns:a14="http://schemas.microsoft.com/office/drawing/2010/main" val="0"/>
              </a:ext>
            </a:extLst>
          </a:blip>
          <a:srcRect t="29429" b="30830"/>
          <a:stretch/>
        </p:blipFill>
        <p:spPr>
          <a:xfrm>
            <a:off x="5653144" y="3511410"/>
            <a:ext cx="5301368" cy="1569600"/>
          </a:xfrm>
          <a:prstGeom prst="rect">
            <a:avLst/>
          </a:prstGeom>
        </p:spPr>
      </p:pic>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A64D80F3-1B18-19AA-96E8-89359723CD58}"/>
                  </a:ext>
                </a:extLst>
              </p14:cNvPr>
              <p14:cNvContentPartPr/>
              <p14:nvPr/>
            </p14:nvContentPartPr>
            <p14:xfrm>
              <a:off x="3880440" y="3606840"/>
              <a:ext cx="1360440" cy="52920"/>
            </p14:xfrm>
          </p:contentPart>
        </mc:Choice>
        <mc:Fallback xmlns="">
          <p:pic>
            <p:nvPicPr>
              <p:cNvPr id="29" name="Ink 28">
                <a:extLst>
                  <a:ext uri="{FF2B5EF4-FFF2-40B4-BE49-F238E27FC236}">
                    <a16:creationId xmlns:a16="http://schemas.microsoft.com/office/drawing/2014/main" id="{A64D80F3-1B18-19AA-96E8-89359723CD58}"/>
                  </a:ext>
                </a:extLst>
              </p:cNvPr>
              <p:cNvPicPr/>
              <p:nvPr/>
            </p:nvPicPr>
            <p:blipFill>
              <a:blip r:embed="rId6"/>
              <a:stretch>
                <a:fillRect/>
              </a:stretch>
            </p:blipFill>
            <p:spPr>
              <a:xfrm>
                <a:off x="3826800" y="3498840"/>
                <a:ext cx="14680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E109CB27-F5B8-737B-0424-C5D5EFAEE553}"/>
                  </a:ext>
                </a:extLst>
              </p14:cNvPr>
              <p14:cNvContentPartPr/>
              <p14:nvPr/>
            </p14:nvContentPartPr>
            <p14:xfrm>
              <a:off x="345240" y="3849480"/>
              <a:ext cx="417240" cy="16920"/>
            </p14:xfrm>
          </p:contentPart>
        </mc:Choice>
        <mc:Fallback xmlns="">
          <p:pic>
            <p:nvPicPr>
              <p:cNvPr id="30" name="Ink 29">
                <a:extLst>
                  <a:ext uri="{FF2B5EF4-FFF2-40B4-BE49-F238E27FC236}">
                    <a16:creationId xmlns:a16="http://schemas.microsoft.com/office/drawing/2014/main" id="{E109CB27-F5B8-737B-0424-C5D5EFAEE553}"/>
                  </a:ext>
                </a:extLst>
              </p:cNvPr>
              <p:cNvPicPr/>
              <p:nvPr/>
            </p:nvPicPr>
            <p:blipFill>
              <a:blip r:embed="rId8"/>
              <a:stretch>
                <a:fillRect/>
              </a:stretch>
            </p:blipFill>
            <p:spPr>
              <a:xfrm>
                <a:off x="291600" y="3741480"/>
                <a:ext cx="5248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F4B1BE06-59FC-B430-1C8C-4E273D0898C9}"/>
                  </a:ext>
                </a:extLst>
              </p14:cNvPr>
              <p14:cNvContentPartPr/>
              <p14:nvPr/>
            </p14:nvContentPartPr>
            <p14:xfrm>
              <a:off x="3628440" y="3808440"/>
              <a:ext cx="1036440" cy="43560"/>
            </p14:xfrm>
          </p:contentPart>
        </mc:Choice>
        <mc:Fallback xmlns="">
          <p:pic>
            <p:nvPicPr>
              <p:cNvPr id="31" name="Ink 30">
                <a:extLst>
                  <a:ext uri="{FF2B5EF4-FFF2-40B4-BE49-F238E27FC236}">
                    <a16:creationId xmlns:a16="http://schemas.microsoft.com/office/drawing/2014/main" id="{F4B1BE06-59FC-B430-1C8C-4E273D0898C9}"/>
                  </a:ext>
                </a:extLst>
              </p:cNvPr>
              <p:cNvPicPr/>
              <p:nvPr/>
            </p:nvPicPr>
            <p:blipFill>
              <a:blip r:embed="rId10"/>
              <a:stretch>
                <a:fillRect/>
              </a:stretch>
            </p:blipFill>
            <p:spPr>
              <a:xfrm>
                <a:off x="3574800" y="3700440"/>
                <a:ext cx="11440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FA226FA5-E810-C089-40C6-9C819666A275}"/>
                  </a:ext>
                </a:extLst>
              </p14:cNvPr>
              <p14:cNvContentPartPr/>
              <p14:nvPr/>
            </p14:nvContentPartPr>
            <p14:xfrm>
              <a:off x="1072440" y="4974480"/>
              <a:ext cx="1007280" cy="43920"/>
            </p14:xfrm>
          </p:contentPart>
        </mc:Choice>
        <mc:Fallback xmlns="">
          <p:pic>
            <p:nvPicPr>
              <p:cNvPr id="32" name="Ink 31">
                <a:extLst>
                  <a:ext uri="{FF2B5EF4-FFF2-40B4-BE49-F238E27FC236}">
                    <a16:creationId xmlns:a16="http://schemas.microsoft.com/office/drawing/2014/main" id="{FA226FA5-E810-C089-40C6-9C819666A275}"/>
                  </a:ext>
                </a:extLst>
              </p:cNvPr>
              <p:cNvPicPr/>
              <p:nvPr/>
            </p:nvPicPr>
            <p:blipFill>
              <a:blip r:embed="rId12"/>
              <a:stretch>
                <a:fillRect/>
              </a:stretch>
            </p:blipFill>
            <p:spPr>
              <a:xfrm>
                <a:off x="1018800" y="4866480"/>
                <a:ext cx="1114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A9F75F32-CD87-1A80-E93E-7A61DCE5EFBB}"/>
                  </a:ext>
                </a:extLst>
              </p14:cNvPr>
              <p14:cNvContentPartPr/>
              <p14:nvPr/>
            </p14:nvContentPartPr>
            <p14:xfrm>
              <a:off x="9446040" y="3621240"/>
              <a:ext cx="1159200" cy="7920"/>
            </p14:xfrm>
          </p:contentPart>
        </mc:Choice>
        <mc:Fallback xmlns="">
          <p:pic>
            <p:nvPicPr>
              <p:cNvPr id="33" name="Ink 32">
                <a:extLst>
                  <a:ext uri="{FF2B5EF4-FFF2-40B4-BE49-F238E27FC236}">
                    <a16:creationId xmlns:a16="http://schemas.microsoft.com/office/drawing/2014/main" id="{A9F75F32-CD87-1A80-E93E-7A61DCE5EFBB}"/>
                  </a:ext>
                </a:extLst>
              </p:cNvPr>
              <p:cNvPicPr/>
              <p:nvPr/>
            </p:nvPicPr>
            <p:blipFill>
              <a:blip r:embed="rId14"/>
              <a:stretch>
                <a:fillRect/>
              </a:stretch>
            </p:blipFill>
            <p:spPr>
              <a:xfrm>
                <a:off x="9392400" y="3513240"/>
                <a:ext cx="12668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4431AE5C-1EE7-F573-3557-53A3EED73169}"/>
                  </a:ext>
                </a:extLst>
              </p14:cNvPr>
              <p14:cNvContentPartPr/>
              <p14:nvPr/>
            </p14:nvContentPartPr>
            <p14:xfrm>
              <a:off x="5716440" y="3815640"/>
              <a:ext cx="669240" cy="15120"/>
            </p14:xfrm>
          </p:contentPart>
        </mc:Choice>
        <mc:Fallback xmlns="">
          <p:pic>
            <p:nvPicPr>
              <p:cNvPr id="34" name="Ink 33">
                <a:extLst>
                  <a:ext uri="{FF2B5EF4-FFF2-40B4-BE49-F238E27FC236}">
                    <a16:creationId xmlns:a16="http://schemas.microsoft.com/office/drawing/2014/main" id="{4431AE5C-1EE7-F573-3557-53A3EED73169}"/>
                  </a:ext>
                </a:extLst>
              </p:cNvPr>
              <p:cNvPicPr/>
              <p:nvPr/>
            </p:nvPicPr>
            <p:blipFill>
              <a:blip r:embed="rId16"/>
              <a:stretch>
                <a:fillRect/>
              </a:stretch>
            </p:blipFill>
            <p:spPr>
              <a:xfrm>
                <a:off x="5662800" y="3707640"/>
                <a:ext cx="7768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79841FA0-9A06-2112-4835-EE4E7B711AFC}"/>
                  </a:ext>
                </a:extLst>
              </p14:cNvPr>
              <p14:cNvContentPartPr/>
              <p14:nvPr/>
            </p14:nvContentPartPr>
            <p14:xfrm>
              <a:off x="7682040" y="4728240"/>
              <a:ext cx="3038040" cy="52560"/>
            </p14:xfrm>
          </p:contentPart>
        </mc:Choice>
        <mc:Fallback xmlns="">
          <p:pic>
            <p:nvPicPr>
              <p:cNvPr id="35" name="Ink 34">
                <a:extLst>
                  <a:ext uri="{FF2B5EF4-FFF2-40B4-BE49-F238E27FC236}">
                    <a16:creationId xmlns:a16="http://schemas.microsoft.com/office/drawing/2014/main" id="{79841FA0-9A06-2112-4835-EE4E7B711AFC}"/>
                  </a:ext>
                </a:extLst>
              </p:cNvPr>
              <p:cNvPicPr/>
              <p:nvPr/>
            </p:nvPicPr>
            <p:blipFill>
              <a:blip r:embed="rId18"/>
              <a:stretch>
                <a:fillRect/>
              </a:stretch>
            </p:blipFill>
            <p:spPr>
              <a:xfrm>
                <a:off x="7628400" y="4620600"/>
                <a:ext cx="3145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60FBB31B-4B75-76E7-84D3-3B9935C524D9}"/>
                  </a:ext>
                </a:extLst>
              </p14:cNvPr>
              <p14:cNvContentPartPr/>
              <p14:nvPr/>
            </p14:nvContentPartPr>
            <p14:xfrm>
              <a:off x="5760000" y="4917240"/>
              <a:ext cx="273600" cy="29160"/>
            </p14:xfrm>
          </p:contentPart>
        </mc:Choice>
        <mc:Fallback xmlns="">
          <p:pic>
            <p:nvPicPr>
              <p:cNvPr id="37" name="Ink 36">
                <a:extLst>
                  <a:ext uri="{FF2B5EF4-FFF2-40B4-BE49-F238E27FC236}">
                    <a16:creationId xmlns:a16="http://schemas.microsoft.com/office/drawing/2014/main" id="{60FBB31B-4B75-76E7-84D3-3B9935C524D9}"/>
                  </a:ext>
                </a:extLst>
              </p:cNvPr>
              <p:cNvPicPr/>
              <p:nvPr/>
            </p:nvPicPr>
            <p:blipFill>
              <a:blip r:embed="rId20"/>
              <a:stretch>
                <a:fillRect/>
              </a:stretch>
            </p:blipFill>
            <p:spPr>
              <a:xfrm>
                <a:off x="5706000" y="4809240"/>
                <a:ext cx="381240" cy="244800"/>
              </a:xfrm>
              <a:prstGeom prst="rect">
                <a:avLst/>
              </a:prstGeom>
            </p:spPr>
          </p:pic>
        </mc:Fallback>
      </mc:AlternateContent>
    </p:spTree>
    <p:extLst>
      <p:ext uri="{BB962C8B-B14F-4D97-AF65-F5344CB8AC3E}">
        <p14:creationId xmlns:p14="http://schemas.microsoft.com/office/powerpoint/2010/main" val="1983129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p:txBody>
          <a:bodyPr/>
          <a:lstStyle/>
          <a:p>
            <a:r>
              <a:rPr lang="en-US" dirty="0"/>
              <a:t>Method</a:t>
            </a:r>
          </a:p>
        </p:txBody>
      </p:sp>
      <p:sp>
        <p:nvSpPr>
          <p:cNvPr id="8" name="Text Placeholder 7">
            <a:extLst>
              <a:ext uri="{FF2B5EF4-FFF2-40B4-BE49-F238E27FC236}">
                <a16:creationId xmlns:a16="http://schemas.microsoft.com/office/drawing/2014/main" id="{5A5A4D62-9125-FA69-2B3A-933C0B64B531}"/>
              </a:ext>
            </a:extLst>
          </p:cNvPr>
          <p:cNvSpPr>
            <a:spLocks noGrp="1"/>
          </p:cNvSpPr>
          <p:nvPr>
            <p:ph type="body" idx="1"/>
          </p:nvPr>
        </p:nvSpPr>
        <p:spPr>
          <a:xfrm>
            <a:off x="721627" y="1713655"/>
            <a:ext cx="5020805" cy="865652"/>
          </a:xfrm>
        </p:spPr>
        <p:txBody>
          <a:bodyPr/>
          <a:lstStyle/>
          <a:p>
            <a:r>
              <a:rPr lang="en-US" dirty="0"/>
              <a:t>Pragmatic condition</a:t>
            </a:r>
          </a:p>
        </p:txBody>
      </p:sp>
      <p:sp>
        <p:nvSpPr>
          <p:cNvPr id="10" name="Text Placeholder 9">
            <a:extLst>
              <a:ext uri="{FF2B5EF4-FFF2-40B4-BE49-F238E27FC236}">
                <a16:creationId xmlns:a16="http://schemas.microsoft.com/office/drawing/2014/main" id="{5C0713C9-17C9-223B-E3CA-A7729084D319}"/>
              </a:ext>
            </a:extLst>
          </p:cNvPr>
          <p:cNvSpPr>
            <a:spLocks noGrp="1"/>
          </p:cNvSpPr>
          <p:nvPr>
            <p:ph type="body" sz="quarter" idx="3"/>
          </p:nvPr>
        </p:nvSpPr>
        <p:spPr>
          <a:xfrm>
            <a:off x="5861780" y="1689590"/>
            <a:ext cx="4827323" cy="872201"/>
          </a:xfrm>
        </p:spPr>
        <p:txBody>
          <a:bodyPr/>
          <a:lstStyle/>
          <a:p>
            <a:r>
              <a:rPr lang="en-US" dirty="0"/>
              <a:t>Hedonic condition</a:t>
            </a:r>
          </a:p>
        </p:txBody>
      </p:sp>
      <p:pic>
        <p:nvPicPr>
          <p:cNvPr id="16" name="Picture 15">
            <a:extLst>
              <a:ext uri="{FF2B5EF4-FFF2-40B4-BE49-F238E27FC236}">
                <a16:creationId xmlns:a16="http://schemas.microsoft.com/office/drawing/2014/main" id="{1CB3D261-80A7-CEC7-AB20-771853E0C1FE}"/>
              </a:ext>
            </a:extLst>
          </p:cNvPr>
          <p:cNvPicPr>
            <a:picLocks noChangeAspect="1"/>
          </p:cNvPicPr>
          <p:nvPr/>
        </p:nvPicPr>
        <p:blipFill>
          <a:blip r:embed="rId3">
            <a:extLst>
              <a:ext uri="{28A0092B-C50C-407E-A947-70E740481C1C}">
                <a14:useLocalDpi xmlns:a14="http://schemas.microsoft.com/office/drawing/2010/main" val="0"/>
              </a:ext>
            </a:extLst>
          </a:blip>
          <a:srcRect t="27353" b="17508"/>
          <a:stretch/>
        </p:blipFill>
        <p:spPr>
          <a:xfrm>
            <a:off x="5677315" y="3109209"/>
            <a:ext cx="5096568" cy="2211591"/>
          </a:xfrm>
          <a:prstGeom prst="rect">
            <a:avLst/>
          </a:prstGeom>
        </p:spPr>
      </p:pic>
      <p:pic>
        <p:nvPicPr>
          <p:cNvPr id="5" name="Content Placeholder 4">
            <a:extLst>
              <a:ext uri="{FF2B5EF4-FFF2-40B4-BE49-F238E27FC236}">
                <a16:creationId xmlns:a16="http://schemas.microsoft.com/office/drawing/2014/main" id="{1CB3D261-80A7-CEC7-AB20-771853E0C1FE}"/>
              </a:ext>
            </a:extLst>
          </p:cNvPr>
          <p:cNvPicPr>
            <a:picLocks noGrp="1" noChangeAspect="1"/>
          </p:cNvPicPr>
          <p:nvPr>
            <p:ph sz="half" idx="2"/>
          </p:nvPr>
        </p:nvPicPr>
        <p:blipFill>
          <a:blip r:embed="rId4"/>
          <a:srcRect t="25517" b="20546"/>
          <a:stretch/>
        </p:blipFill>
        <p:spPr>
          <a:xfrm>
            <a:off x="229578" y="3131999"/>
            <a:ext cx="5295350" cy="2426401"/>
          </a:xfrm>
          <a:prstGeom prst="rect">
            <a:avLst/>
          </a:prstGeom>
        </p:spPr>
      </p:pic>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6CC80D59-1F69-751F-645C-DFBEC82971D1}"/>
                  </a:ext>
                </a:extLst>
              </p14:cNvPr>
              <p14:cNvContentPartPr/>
              <p14:nvPr/>
            </p14:nvContentPartPr>
            <p14:xfrm>
              <a:off x="2058840" y="3792600"/>
              <a:ext cx="2509560" cy="52560"/>
            </p14:xfrm>
          </p:contentPart>
        </mc:Choice>
        <mc:Fallback xmlns="">
          <p:pic>
            <p:nvPicPr>
              <p:cNvPr id="31" name="Ink 30">
                <a:extLst>
                  <a:ext uri="{FF2B5EF4-FFF2-40B4-BE49-F238E27FC236}">
                    <a16:creationId xmlns:a16="http://schemas.microsoft.com/office/drawing/2014/main" id="{6CC80D59-1F69-751F-645C-DFBEC82971D1}"/>
                  </a:ext>
                </a:extLst>
              </p:cNvPr>
              <p:cNvPicPr/>
              <p:nvPr/>
            </p:nvPicPr>
            <p:blipFill>
              <a:blip r:embed="rId6"/>
              <a:stretch>
                <a:fillRect/>
              </a:stretch>
            </p:blipFill>
            <p:spPr>
              <a:xfrm>
                <a:off x="2005200" y="3684600"/>
                <a:ext cx="26172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EC274599-3F6B-27B4-51AA-4722ED028674}"/>
                  </a:ext>
                </a:extLst>
              </p14:cNvPr>
              <p14:cNvContentPartPr/>
              <p14:nvPr/>
            </p14:nvContentPartPr>
            <p14:xfrm>
              <a:off x="3729240" y="4319640"/>
              <a:ext cx="1706040" cy="57960"/>
            </p14:xfrm>
          </p:contentPart>
        </mc:Choice>
        <mc:Fallback xmlns="">
          <p:pic>
            <p:nvPicPr>
              <p:cNvPr id="32" name="Ink 31">
                <a:extLst>
                  <a:ext uri="{FF2B5EF4-FFF2-40B4-BE49-F238E27FC236}">
                    <a16:creationId xmlns:a16="http://schemas.microsoft.com/office/drawing/2014/main" id="{EC274599-3F6B-27B4-51AA-4722ED028674}"/>
                  </a:ext>
                </a:extLst>
              </p:cNvPr>
              <p:cNvPicPr/>
              <p:nvPr/>
            </p:nvPicPr>
            <p:blipFill>
              <a:blip r:embed="rId8"/>
              <a:stretch>
                <a:fillRect/>
              </a:stretch>
            </p:blipFill>
            <p:spPr>
              <a:xfrm>
                <a:off x="3675240" y="4211640"/>
                <a:ext cx="18136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1D04B7EA-54C3-7F3E-BD69-CCB9DA5A0085}"/>
                  </a:ext>
                </a:extLst>
              </p14:cNvPr>
              <p14:cNvContentPartPr/>
              <p14:nvPr/>
            </p14:nvContentPartPr>
            <p14:xfrm>
              <a:off x="366840" y="4578120"/>
              <a:ext cx="360000" cy="15840"/>
            </p14:xfrm>
          </p:contentPart>
        </mc:Choice>
        <mc:Fallback xmlns="">
          <p:pic>
            <p:nvPicPr>
              <p:cNvPr id="33" name="Ink 32">
                <a:extLst>
                  <a:ext uri="{FF2B5EF4-FFF2-40B4-BE49-F238E27FC236}">
                    <a16:creationId xmlns:a16="http://schemas.microsoft.com/office/drawing/2014/main" id="{1D04B7EA-54C3-7F3E-BD69-CCB9DA5A0085}"/>
                  </a:ext>
                </a:extLst>
              </p:cNvPr>
              <p:cNvPicPr/>
              <p:nvPr/>
            </p:nvPicPr>
            <p:blipFill>
              <a:blip r:embed="rId10"/>
              <a:stretch>
                <a:fillRect/>
              </a:stretch>
            </p:blipFill>
            <p:spPr>
              <a:xfrm>
                <a:off x="312840" y="4470480"/>
                <a:ext cx="4676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7C06A534-02EA-B046-7FBD-A5B7D0D2AB16}"/>
                  </a:ext>
                </a:extLst>
              </p14:cNvPr>
              <p14:cNvContentPartPr/>
              <p14:nvPr/>
            </p14:nvContentPartPr>
            <p14:xfrm>
              <a:off x="705240" y="4541040"/>
              <a:ext cx="4146840" cy="74160"/>
            </p14:xfrm>
          </p:contentPart>
        </mc:Choice>
        <mc:Fallback xmlns="">
          <p:pic>
            <p:nvPicPr>
              <p:cNvPr id="34" name="Ink 33">
                <a:extLst>
                  <a:ext uri="{FF2B5EF4-FFF2-40B4-BE49-F238E27FC236}">
                    <a16:creationId xmlns:a16="http://schemas.microsoft.com/office/drawing/2014/main" id="{7C06A534-02EA-B046-7FBD-A5B7D0D2AB16}"/>
                  </a:ext>
                </a:extLst>
              </p:cNvPr>
              <p:cNvPicPr/>
              <p:nvPr/>
            </p:nvPicPr>
            <p:blipFill>
              <a:blip r:embed="rId12"/>
              <a:stretch>
                <a:fillRect/>
              </a:stretch>
            </p:blipFill>
            <p:spPr>
              <a:xfrm>
                <a:off x="651600" y="4433400"/>
                <a:ext cx="42544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77102C64-6DAB-1390-E39D-614B50793F44}"/>
                  </a:ext>
                </a:extLst>
              </p14:cNvPr>
              <p14:cNvContentPartPr/>
              <p14:nvPr/>
            </p14:nvContentPartPr>
            <p14:xfrm>
              <a:off x="9316440" y="3563640"/>
              <a:ext cx="1326960" cy="40680"/>
            </p14:xfrm>
          </p:contentPart>
        </mc:Choice>
        <mc:Fallback xmlns="">
          <p:pic>
            <p:nvPicPr>
              <p:cNvPr id="35" name="Ink 34">
                <a:extLst>
                  <a:ext uri="{FF2B5EF4-FFF2-40B4-BE49-F238E27FC236}">
                    <a16:creationId xmlns:a16="http://schemas.microsoft.com/office/drawing/2014/main" id="{77102C64-6DAB-1390-E39D-614B50793F44}"/>
                  </a:ext>
                </a:extLst>
              </p:cNvPr>
              <p:cNvPicPr/>
              <p:nvPr/>
            </p:nvPicPr>
            <p:blipFill>
              <a:blip r:embed="rId14"/>
              <a:stretch>
                <a:fillRect/>
              </a:stretch>
            </p:blipFill>
            <p:spPr>
              <a:xfrm>
                <a:off x="9262800" y="3456000"/>
                <a:ext cx="14346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98C34AE9-35B3-2897-F5D1-B1CA77F0E24F}"/>
                  </a:ext>
                </a:extLst>
              </p14:cNvPr>
              <p14:cNvContentPartPr/>
              <p14:nvPr/>
            </p14:nvContentPartPr>
            <p14:xfrm>
              <a:off x="5788440" y="3792600"/>
              <a:ext cx="1122840" cy="9000"/>
            </p14:xfrm>
          </p:contentPart>
        </mc:Choice>
        <mc:Fallback xmlns="">
          <p:pic>
            <p:nvPicPr>
              <p:cNvPr id="36" name="Ink 35">
                <a:extLst>
                  <a:ext uri="{FF2B5EF4-FFF2-40B4-BE49-F238E27FC236}">
                    <a16:creationId xmlns:a16="http://schemas.microsoft.com/office/drawing/2014/main" id="{98C34AE9-35B3-2897-F5D1-B1CA77F0E24F}"/>
                  </a:ext>
                </a:extLst>
              </p:cNvPr>
              <p:cNvPicPr/>
              <p:nvPr/>
            </p:nvPicPr>
            <p:blipFill>
              <a:blip r:embed="rId16"/>
              <a:stretch>
                <a:fillRect/>
              </a:stretch>
            </p:blipFill>
            <p:spPr>
              <a:xfrm>
                <a:off x="5734440" y="3684960"/>
                <a:ext cx="12304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CE9C3353-BE3B-593C-4A09-804C90D21D33}"/>
                  </a:ext>
                </a:extLst>
              </p14:cNvPr>
              <p14:cNvContentPartPr/>
              <p14:nvPr/>
            </p14:nvContentPartPr>
            <p14:xfrm>
              <a:off x="6984000" y="3729240"/>
              <a:ext cx="3355200" cy="36360"/>
            </p14:xfrm>
          </p:contentPart>
        </mc:Choice>
        <mc:Fallback xmlns="">
          <p:pic>
            <p:nvPicPr>
              <p:cNvPr id="38" name="Ink 37">
                <a:extLst>
                  <a:ext uri="{FF2B5EF4-FFF2-40B4-BE49-F238E27FC236}">
                    <a16:creationId xmlns:a16="http://schemas.microsoft.com/office/drawing/2014/main" id="{CE9C3353-BE3B-593C-4A09-804C90D21D33}"/>
                  </a:ext>
                </a:extLst>
              </p:cNvPr>
              <p:cNvPicPr/>
              <p:nvPr/>
            </p:nvPicPr>
            <p:blipFill>
              <a:blip r:embed="rId18"/>
              <a:stretch>
                <a:fillRect/>
              </a:stretch>
            </p:blipFill>
            <p:spPr>
              <a:xfrm>
                <a:off x="6930000" y="3621240"/>
                <a:ext cx="3462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C47B36FD-3ABF-A319-5AEA-1758A2980892}"/>
                  </a:ext>
                </a:extLst>
              </p14:cNvPr>
              <p14:cNvContentPartPr/>
              <p14:nvPr/>
            </p14:nvContentPartPr>
            <p14:xfrm>
              <a:off x="7898040" y="5108040"/>
              <a:ext cx="931680" cy="27360"/>
            </p14:xfrm>
          </p:contentPart>
        </mc:Choice>
        <mc:Fallback xmlns="">
          <p:pic>
            <p:nvPicPr>
              <p:cNvPr id="40" name="Ink 39">
                <a:extLst>
                  <a:ext uri="{FF2B5EF4-FFF2-40B4-BE49-F238E27FC236}">
                    <a16:creationId xmlns:a16="http://schemas.microsoft.com/office/drawing/2014/main" id="{C47B36FD-3ABF-A319-5AEA-1758A2980892}"/>
                  </a:ext>
                </a:extLst>
              </p:cNvPr>
              <p:cNvPicPr/>
              <p:nvPr/>
            </p:nvPicPr>
            <p:blipFill>
              <a:blip r:embed="rId20"/>
              <a:stretch>
                <a:fillRect/>
              </a:stretch>
            </p:blipFill>
            <p:spPr>
              <a:xfrm>
                <a:off x="7844400" y="5000040"/>
                <a:ext cx="1039320" cy="243000"/>
              </a:xfrm>
              <a:prstGeom prst="rect">
                <a:avLst/>
              </a:prstGeom>
            </p:spPr>
          </p:pic>
        </mc:Fallback>
      </mc:AlternateContent>
    </p:spTree>
    <p:extLst>
      <p:ext uri="{BB962C8B-B14F-4D97-AF65-F5344CB8AC3E}">
        <p14:creationId xmlns:p14="http://schemas.microsoft.com/office/powerpoint/2010/main" val="2205335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DBCAC-6327-B9FE-3943-6A231C5B5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A728F-C872-3702-D72B-7AC21C173DA8}"/>
              </a:ext>
            </a:extLst>
          </p:cNvPr>
          <p:cNvSpPr>
            <a:spLocks noGrp="1"/>
          </p:cNvSpPr>
          <p:nvPr>
            <p:ph type="title"/>
          </p:nvPr>
        </p:nvSpPr>
        <p:spPr/>
        <p:txBody>
          <a:bodyPr/>
          <a:lstStyle/>
          <a:p>
            <a:r>
              <a:rPr lang="en-US" dirty="0"/>
              <a:t>Outcomes</a:t>
            </a:r>
          </a:p>
        </p:txBody>
      </p:sp>
      <p:pic>
        <p:nvPicPr>
          <p:cNvPr id="6" name="Content Placeholder 5">
            <a:extLst>
              <a:ext uri="{FF2B5EF4-FFF2-40B4-BE49-F238E27FC236}">
                <a16:creationId xmlns:a16="http://schemas.microsoft.com/office/drawing/2014/main" id="{2F99B4FE-F28C-39F1-FC80-77BE0FE86973}"/>
              </a:ext>
            </a:extLst>
          </p:cNvPr>
          <p:cNvPicPr>
            <a:picLocks noGrp="1" noChangeAspect="1"/>
          </p:cNvPicPr>
          <p:nvPr>
            <p:ph sz="half" idx="1"/>
          </p:nvPr>
        </p:nvPicPr>
        <p:blipFill>
          <a:blip r:embed="rId3"/>
          <a:srcRect b="64830"/>
          <a:stretch/>
        </p:blipFill>
        <p:spPr>
          <a:xfrm>
            <a:off x="976122" y="2978150"/>
            <a:ext cx="4182005" cy="1530350"/>
          </a:xfrm>
        </p:spPr>
      </p:pic>
      <p:pic>
        <p:nvPicPr>
          <p:cNvPr id="8" name="Content Placeholder 7">
            <a:extLst>
              <a:ext uri="{FF2B5EF4-FFF2-40B4-BE49-F238E27FC236}">
                <a16:creationId xmlns:a16="http://schemas.microsoft.com/office/drawing/2014/main" id="{7102B078-1F3B-5EB4-F7D2-486EF9F7CF98}"/>
              </a:ext>
            </a:extLst>
          </p:cNvPr>
          <p:cNvPicPr>
            <a:picLocks noGrp="1" noChangeAspect="1"/>
          </p:cNvPicPr>
          <p:nvPr>
            <p:ph sz="half" idx="2"/>
          </p:nvPr>
        </p:nvPicPr>
        <p:blipFill>
          <a:blip r:embed="rId4"/>
          <a:stretch>
            <a:fillRect/>
          </a:stretch>
        </p:blipFill>
        <p:spPr>
          <a:xfrm>
            <a:off x="5878513" y="2019975"/>
            <a:ext cx="4481512" cy="4083287"/>
          </a:xfrm>
        </p:spPr>
      </p:pic>
    </p:spTree>
    <p:extLst>
      <p:ext uri="{BB962C8B-B14F-4D97-AF65-F5344CB8AC3E}">
        <p14:creationId xmlns:p14="http://schemas.microsoft.com/office/powerpoint/2010/main" val="2251334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EB30C-ABE3-F14F-49AC-16C077C25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D5A9C-C2C0-C8CD-0564-A113741F35D7}"/>
              </a:ext>
            </a:extLst>
          </p:cNvPr>
          <p:cNvSpPr>
            <a:spLocks noGrp="1"/>
          </p:cNvSpPr>
          <p:nvPr>
            <p:ph type="title"/>
          </p:nvPr>
        </p:nvSpPr>
        <p:spPr>
          <a:xfrm>
            <a:off x="1261872" y="0"/>
            <a:ext cx="9692640" cy="1325562"/>
          </a:xfrm>
        </p:spPr>
        <p:txBody>
          <a:bodyPr/>
          <a:lstStyle/>
          <a:p>
            <a:r>
              <a:rPr lang="en-US" dirty="0"/>
              <a:t>Hypothesis</a:t>
            </a:r>
          </a:p>
        </p:txBody>
      </p:sp>
      <p:sp>
        <p:nvSpPr>
          <p:cNvPr id="3" name="Content Placeholder 2">
            <a:extLst>
              <a:ext uri="{FF2B5EF4-FFF2-40B4-BE49-F238E27FC236}">
                <a16:creationId xmlns:a16="http://schemas.microsoft.com/office/drawing/2014/main" id="{F45C8E64-42AE-FCD9-7458-08D81596D526}"/>
              </a:ext>
            </a:extLst>
          </p:cNvPr>
          <p:cNvSpPr>
            <a:spLocks noGrp="1"/>
          </p:cNvSpPr>
          <p:nvPr>
            <p:ph idx="1"/>
          </p:nvPr>
        </p:nvSpPr>
        <p:spPr>
          <a:xfrm>
            <a:off x="1261872" y="1491915"/>
            <a:ext cx="8595360" cy="5029200"/>
          </a:xfrm>
        </p:spPr>
        <p:txBody>
          <a:bodyPr>
            <a:normAutofit/>
          </a:bodyPr>
          <a:lstStyle/>
          <a:p>
            <a:r>
              <a:rPr lang="en-US" sz="3600" dirty="0"/>
              <a:t>H1: </a:t>
            </a:r>
            <a:r>
              <a:rPr lang="en-US" sz="3600" dirty="0">
                <a:solidFill>
                  <a:srgbClr val="00B050"/>
                </a:solidFill>
              </a:rPr>
              <a:t>Moral Piggybacking </a:t>
            </a:r>
            <a:r>
              <a:rPr lang="en-US" sz="3600" dirty="0"/>
              <a:t>and</a:t>
            </a:r>
            <a:r>
              <a:rPr lang="en-US" sz="3600" dirty="0">
                <a:solidFill>
                  <a:srgbClr val="00B050"/>
                </a:solidFill>
              </a:rPr>
              <a:t> Moral Responsibility</a:t>
            </a:r>
            <a:r>
              <a:rPr lang="en-US" sz="3600" dirty="0"/>
              <a:t> groups will have </a:t>
            </a:r>
            <a:r>
              <a:rPr lang="en-US" sz="3600" dirty="0">
                <a:solidFill>
                  <a:srgbClr val="00B050"/>
                </a:solidFill>
              </a:rPr>
              <a:t>increased</a:t>
            </a:r>
            <a:r>
              <a:rPr lang="en-US" sz="3600" dirty="0"/>
              <a:t> moral conviction compared to control</a:t>
            </a:r>
          </a:p>
          <a:p>
            <a:r>
              <a:rPr lang="en-US" sz="3600" dirty="0"/>
              <a:t>H2: </a:t>
            </a:r>
            <a:r>
              <a:rPr lang="en-US" sz="3600" dirty="0">
                <a:solidFill>
                  <a:srgbClr val="FF0000"/>
                </a:solidFill>
              </a:rPr>
              <a:t>Pragmatic</a:t>
            </a:r>
            <a:r>
              <a:rPr lang="en-US" sz="3600" dirty="0"/>
              <a:t> and </a:t>
            </a:r>
            <a:r>
              <a:rPr lang="en-US" sz="3600" dirty="0">
                <a:solidFill>
                  <a:srgbClr val="FF0000"/>
                </a:solidFill>
              </a:rPr>
              <a:t>Hedonic</a:t>
            </a:r>
            <a:r>
              <a:rPr lang="en-US" sz="3600" dirty="0"/>
              <a:t> groups will have </a:t>
            </a:r>
            <a:r>
              <a:rPr lang="en-US" sz="3600" dirty="0">
                <a:solidFill>
                  <a:srgbClr val="FF0000"/>
                </a:solidFill>
              </a:rPr>
              <a:t>decreased</a:t>
            </a:r>
            <a:r>
              <a:rPr lang="en-US" sz="3600" dirty="0"/>
              <a:t> moral conviction compared to control</a:t>
            </a:r>
          </a:p>
        </p:txBody>
      </p:sp>
    </p:spTree>
    <p:extLst>
      <p:ext uri="{BB962C8B-B14F-4D97-AF65-F5344CB8AC3E}">
        <p14:creationId xmlns:p14="http://schemas.microsoft.com/office/powerpoint/2010/main" val="50310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85E1-775A-B39E-AC4B-0FFB1EED6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4EA33-8A08-D95B-5997-D101EC4DB900}"/>
              </a:ext>
            </a:extLst>
          </p:cNvPr>
          <p:cNvSpPr>
            <a:spLocks noGrp="1"/>
          </p:cNvSpPr>
          <p:nvPr>
            <p:ph type="title"/>
          </p:nvPr>
        </p:nvSpPr>
        <p:spPr>
          <a:xfrm>
            <a:off x="1261872" y="0"/>
            <a:ext cx="9692640" cy="1325562"/>
          </a:xfrm>
        </p:spPr>
        <p:txBody>
          <a:bodyPr/>
          <a:lstStyle/>
          <a:p>
            <a:r>
              <a:rPr lang="en-US" dirty="0"/>
              <a:t>Hypothesis</a:t>
            </a:r>
          </a:p>
        </p:txBody>
      </p:sp>
      <p:sp>
        <p:nvSpPr>
          <p:cNvPr id="3" name="Content Placeholder 2">
            <a:extLst>
              <a:ext uri="{FF2B5EF4-FFF2-40B4-BE49-F238E27FC236}">
                <a16:creationId xmlns:a16="http://schemas.microsoft.com/office/drawing/2014/main" id="{69E882B0-E4BE-C683-A2FD-3A4EFD7C847E}"/>
              </a:ext>
            </a:extLst>
          </p:cNvPr>
          <p:cNvSpPr>
            <a:spLocks noGrp="1"/>
          </p:cNvSpPr>
          <p:nvPr>
            <p:ph idx="1"/>
          </p:nvPr>
        </p:nvSpPr>
        <p:spPr>
          <a:xfrm>
            <a:off x="1261872" y="1491915"/>
            <a:ext cx="8595360" cy="5029200"/>
          </a:xfrm>
        </p:spPr>
        <p:txBody>
          <a:bodyPr>
            <a:normAutofit/>
          </a:bodyPr>
          <a:lstStyle/>
          <a:p>
            <a:r>
              <a:rPr lang="en-US" sz="3600" dirty="0"/>
              <a:t>H3: Differences in moral conviction will result in differences in support</a:t>
            </a:r>
          </a:p>
        </p:txBody>
      </p:sp>
    </p:spTree>
    <p:extLst>
      <p:ext uri="{BB962C8B-B14F-4D97-AF65-F5344CB8AC3E}">
        <p14:creationId xmlns:p14="http://schemas.microsoft.com/office/powerpoint/2010/main" val="344599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39085" y="-580462"/>
            <a:ext cx="9692640" cy="1325562"/>
          </a:xfrm>
        </p:spPr>
        <p:txBody>
          <a:bodyPr/>
          <a:lstStyle/>
          <a:p>
            <a:r>
              <a:rPr lang="en-US" dirty="0"/>
              <a:t>Results</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a:bodyPr>
          <a:lstStyle/>
          <a:p>
            <a:pPr marL="274320" lvl="1" indent="0">
              <a:buNone/>
            </a:pPr>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pic>
        <p:nvPicPr>
          <p:cNvPr id="5" name="Picture 4">
            <a:extLst>
              <a:ext uri="{FF2B5EF4-FFF2-40B4-BE49-F238E27FC236}">
                <a16:creationId xmlns:a16="http://schemas.microsoft.com/office/drawing/2014/main" id="{96279C66-9EC4-ABE5-C58A-EEA9DEB66C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9885" y="660439"/>
            <a:ext cx="8881605" cy="6197561"/>
          </a:xfrm>
          <a:prstGeom prst="rect">
            <a:avLst/>
          </a:prstGeom>
        </p:spPr>
      </p:pic>
    </p:spTree>
    <p:extLst>
      <p:ext uri="{BB962C8B-B14F-4D97-AF65-F5344CB8AC3E}">
        <p14:creationId xmlns:p14="http://schemas.microsoft.com/office/powerpoint/2010/main" val="91250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9AFC1-281C-0F9D-075B-5F8AA7814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B9EEE-E7A5-D0A9-B9CA-2E6980CBFE53}"/>
              </a:ext>
            </a:extLst>
          </p:cNvPr>
          <p:cNvSpPr>
            <a:spLocks noGrp="1"/>
          </p:cNvSpPr>
          <p:nvPr>
            <p:ph type="title"/>
          </p:nvPr>
        </p:nvSpPr>
        <p:spPr>
          <a:xfrm>
            <a:off x="139085" y="-580462"/>
            <a:ext cx="9692640" cy="1325562"/>
          </a:xfrm>
        </p:spPr>
        <p:txBody>
          <a:bodyPr/>
          <a:lstStyle/>
          <a:p>
            <a:r>
              <a:rPr lang="en-US" dirty="0"/>
              <a:t>Results</a:t>
            </a:r>
          </a:p>
        </p:txBody>
      </p:sp>
      <p:sp>
        <p:nvSpPr>
          <p:cNvPr id="3" name="Content Placeholder 2">
            <a:extLst>
              <a:ext uri="{FF2B5EF4-FFF2-40B4-BE49-F238E27FC236}">
                <a16:creationId xmlns:a16="http://schemas.microsoft.com/office/drawing/2014/main" id="{C09BB413-3ABC-D38C-90C2-679B88A6D61A}"/>
              </a:ext>
            </a:extLst>
          </p:cNvPr>
          <p:cNvSpPr>
            <a:spLocks noGrp="1"/>
          </p:cNvSpPr>
          <p:nvPr>
            <p:ph idx="1"/>
          </p:nvPr>
        </p:nvSpPr>
        <p:spPr>
          <a:xfrm>
            <a:off x="1261872" y="1491915"/>
            <a:ext cx="8595360" cy="5029200"/>
          </a:xfrm>
        </p:spPr>
        <p:txBody>
          <a:bodyPr>
            <a:normAutofit/>
          </a:bodyPr>
          <a:lstStyle/>
          <a:p>
            <a:pPr marL="274320" lvl="1" indent="0">
              <a:buNone/>
            </a:pPr>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pic>
        <p:nvPicPr>
          <p:cNvPr id="5" name="Picture 4">
            <a:extLst>
              <a:ext uri="{FF2B5EF4-FFF2-40B4-BE49-F238E27FC236}">
                <a16:creationId xmlns:a16="http://schemas.microsoft.com/office/drawing/2014/main" id="{74E77377-2F54-58A8-55D1-3719BFAA3D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9885" y="660439"/>
            <a:ext cx="8881605" cy="6197560"/>
          </a:xfrm>
          <a:prstGeom prst="rect">
            <a:avLst/>
          </a:prstGeom>
        </p:spPr>
      </p:pic>
    </p:spTree>
    <p:extLst>
      <p:ext uri="{BB962C8B-B14F-4D97-AF65-F5344CB8AC3E}">
        <p14:creationId xmlns:p14="http://schemas.microsoft.com/office/powerpoint/2010/main" val="2578998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E2800-68EB-4FA2-C074-BC0CE5890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01B6A-8112-8C6A-EF24-9B911C9FE543}"/>
              </a:ext>
            </a:extLst>
          </p:cNvPr>
          <p:cNvSpPr>
            <a:spLocks noGrp="1"/>
          </p:cNvSpPr>
          <p:nvPr>
            <p:ph type="title"/>
          </p:nvPr>
        </p:nvSpPr>
        <p:spPr>
          <a:xfrm>
            <a:off x="1261872" y="0"/>
            <a:ext cx="9692640" cy="1325562"/>
          </a:xfrm>
        </p:spPr>
        <p:txBody>
          <a:bodyPr/>
          <a:lstStyle/>
          <a:p>
            <a:r>
              <a:rPr lang="en-US" dirty="0"/>
              <a:t>Conclusions</a:t>
            </a:r>
          </a:p>
        </p:txBody>
      </p:sp>
      <p:sp>
        <p:nvSpPr>
          <p:cNvPr id="3" name="Content Placeholder 2">
            <a:extLst>
              <a:ext uri="{FF2B5EF4-FFF2-40B4-BE49-F238E27FC236}">
                <a16:creationId xmlns:a16="http://schemas.microsoft.com/office/drawing/2014/main" id="{BC393A73-112A-AE94-266D-81B9705064B7}"/>
              </a:ext>
            </a:extLst>
          </p:cNvPr>
          <p:cNvSpPr>
            <a:spLocks noGrp="1"/>
          </p:cNvSpPr>
          <p:nvPr>
            <p:ph idx="1"/>
          </p:nvPr>
        </p:nvSpPr>
        <p:spPr>
          <a:xfrm>
            <a:off x="1261872" y="1491915"/>
            <a:ext cx="8595360" cy="5029200"/>
          </a:xfrm>
        </p:spPr>
        <p:txBody>
          <a:bodyPr>
            <a:normAutofit/>
          </a:bodyPr>
          <a:lstStyle/>
          <a:p>
            <a:r>
              <a:rPr lang="en-US" sz="2800" dirty="0"/>
              <a:t>Unable to </a:t>
            </a:r>
            <a:r>
              <a:rPr lang="en-US" sz="2800" dirty="0">
                <a:solidFill>
                  <a:srgbClr val="00B050"/>
                </a:solidFill>
              </a:rPr>
              <a:t>increase</a:t>
            </a:r>
            <a:r>
              <a:rPr lang="en-US" sz="2800" dirty="0"/>
              <a:t> moral conviction</a:t>
            </a:r>
          </a:p>
          <a:p>
            <a:r>
              <a:rPr lang="en-US" sz="2800" dirty="0"/>
              <a:t>Unable to </a:t>
            </a:r>
            <a:r>
              <a:rPr lang="en-US" sz="2800" dirty="0">
                <a:solidFill>
                  <a:srgbClr val="FF0000"/>
                </a:solidFill>
              </a:rPr>
              <a:t>decrease </a:t>
            </a:r>
            <a:r>
              <a:rPr lang="en-US" sz="2800" dirty="0"/>
              <a:t>moral conviction</a:t>
            </a:r>
          </a:p>
          <a:p>
            <a:r>
              <a:rPr lang="en-US" sz="2800" dirty="0"/>
              <a:t>Potential unexplored interaction with social consensus</a:t>
            </a:r>
          </a:p>
          <a:p>
            <a:endParaRPr lang="en-US" sz="2800" dirty="0"/>
          </a:p>
          <a:p>
            <a:pPr lvl="1"/>
            <a:endParaRPr lang="en-US" sz="2200" dirty="0"/>
          </a:p>
          <a:p>
            <a:endParaRPr lang="en-US" sz="2200" dirty="0"/>
          </a:p>
          <a:p>
            <a:pPr lvl="1"/>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282103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BBA81-2A3A-2889-0FEC-CA82813261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B8148-A64E-EE10-127B-26C0A279610B}"/>
              </a:ext>
            </a:extLst>
          </p:cNvPr>
          <p:cNvSpPr>
            <a:spLocks noGrp="1"/>
          </p:cNvSpPr>
          <p:nvPr>
            <p:ph type="title"/>
          </p:nvPr>
        </p:nvSpPr>
        <p:spPr/>
        <p:txBody>
          <a:bodyPr/>
          <a:lstStyle/>
          <a:p>
            <a:r>
              <a:rPr lang="en-US" dirty="0"/>
              <a:t>Why this topic?</a:t>
            </a:r>
          </a:p>
        </p:txBody>
      </p:sp>
      <p:sp>
        <p:nvSpPr>
          <p:cNvPr id="3" name="Text Placeholder 2">
            <a:extLst>
              <a:ext uri="{FF2B5EF4-FFF2-40B4-BE49-F238E27FC236}">
                <a16:creationId xmlns:a16="http://schemas.microsoft.com/office/drawing/2014/main" id="{D6603A3E-E126-8538-3EB4-C0A78620089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8573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236D-1BBC-BA34-821A-B1C4BD713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FBFA7-94DE-0FC2-58CE-7EAD0743BF9B}"/>
              </a:ext>
            </a:extLst>
          </p:cNvPr>
          <p:cNvSpPr>
            <a:spLocks noGrp="1"/>
          </p:cNvSpPr>
          <p:nvPr>
            <p:ph type="title"/>
          </p:nvPr>
        </p:nvSpPr>
        <p:spPr/>
        <p:txBody>
          <a:bodyPr/>
          <a:lstStyle/>
          <a:p>
            <a:r>
              <a:rPr lang="en-US" dirty="0"/>
              <a:t>Study 3</a:t>
            </a:r>
          </a:p>
        </p:txBody>
      </p:sp>
      <p:sp>
        <p:nvSpPr>
          <p:cNvPr id="3" name="Text Placeholder 2">
            <a:extLst>
              <a:ext uri="{FF2B5EF4-FFF2-40B4-BE49-F238E27FC236}">
                <a16:creationId xmlns:a16="http://schemas.microsoft.com/office/drawing/2014/main" id="{43327B73-8A53-F912-CE43-7C4BC5DAC487}"/>
              </a:ext>
            </a:extLst>
          </p:cNvPr>
          <p:cNvSpPr>
            <a:spLocks noGrp="1"/>
          </p:cNvSpPr>
          <p:nvPr>
            <p:ph type="body" idx="1"/>
          </p:nvPr>
        </p:nvSpPr>
        <p:spPr/>
        <p:txBody>
          <a:bodyPr/>
          <a:lstStyle/>
          <a:p>
            <a:r>
              <a:rPr lang="en-US" dirty="0">
                <a:solidFill>
                  <a:schemeClr val="accent1"/>
                </a:solidFill>
              </a:rPr>
              <a:t>Effect of the interaction between social consensus and moral conviction on polarized belief</a:t>
            </a:r>
            <a:endParaRPr lang="en-US" strike="sngStrike" dirty="0">
              <a:solidFill>
                <a:schemeClr val="accent1"/>
              </a:solidFill>
            </a:endParaRPr>
          </a:p>
        </p:txBody>
      </p:sp>
    </p:spTree>
    <p:extLst>
      <p:ext uri="{BB962C8B-B14F-4D97-AF65-F5344CB8AC3E}">
        <p14:creationId xmlns:p14="http://schemas.microsoft.com/office/powerpoint/2010/main" val="345038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DB08D-8DB5-B5DA-F67A-6545870817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F83BD-01A2-7588-EC4C-0D0C8B8A49BE}"/>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1FF84347-E5DA-6321-111A-C834E35BF28E}"/>
              </a:ext>
            </a:extLst>
          </p:cNvPr>
          <p:cNvSpPr>
            <a:spLocks noGrp="1"/>
          </p:cNvSpPr>
          <p:nvPr>
            <p:ph idx="1"/>
          </p:nvPr>
        </p:nvSpPr>
        <p:spPr/>
        <p:txBody>
          <a:bodyPr>
            <a:normAutofit/>
          </a:bodyPr>
          <a:lstStyle/>
          <a:p>
            <a:r>
              <a:rPr lang="en-US" sz="2400" dirty="0"/>
              <a:t>How does moral conviction moderate the effects of social consensus?</a:t>
            </a:r>
          </a:p>
          <a:p>
            <a:r>
              <a:rPr lang="en-US" sz="2400" dirty="0"/>
              <a:t>Can we replicate the ‘inoculation’ from </a:t>
            </a:r>
            <a:r>
              <a:rPr lang="en-US" sz="2400"/>
              <a:t>social consensus effect </a:t>
            </a:r>
            <a:r>
              <a:rPr lang="en-US" sz="2400" dirty="0"/>
              <a:t>of having high moral conviction?</a:t>
            </a:r>
          </a:p>
          <a:p>
            <a:endParaRPr lang="en-US" sz="2400" dirty="0"/>
          </a:p>
        </p:txBody>
      </p:sp>
    </p:spTree>
    <p:extLst>
      <p:ext uri="{BB962C8B-B14F-4D97-AF65-F5344CB8AC3E}">
        <p14:creationId xmlns:p14="http://schemas.microsoft.com/office/powerpoint/2010/main" val="1631748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6EA8-71D0-976B-B830-A12A319D5324}"/>
              </a:ext>
            </a:extLst>
          </p:cNvPr>
          <p:cNvSpPr>
            <a:spLocks noGrp="1"/>
          </p:cNvSpPr>
          <p:nvPr>
            <p:ph type="title"/>
          </p:nvPr>
        </p:nvSpPr>
        <p:spPr>
          <a:xfrm>
            <a:off x="1261872" y="0"/>
            <a:ext cx="9692640" cy="1325562"/>
          </a:xfrm>
        </p:spPr>
        <p:txBody>
          <a:bodyPr/>
          <a:lstStyle/>
          <a:p>
            <a:r>
              <a:rPr lang="en-US" dirty="0"/>
              <a:t>Study Design</a:t>
            </a:r>
          </a:p>
        </p:txBody>
      </p:sp>
      <p:sp>
        <p:nvSpPr>
          <p:cNvPr id="3" name="Content Placeholder 2">
            <a:extLst>
              <a:ext uri="{FF2B5EF4-FFF2-40B4-BE49-F238E27FC236}">
                <a16:creationId xmlns:a16="http://schemas.microsoft.com/office/drawing/2014/main" id="{E57F8794-F05B-4F17-758E-5D3A98F310C7}"/>
              </a:ext>
            </a:extLst>
          </p:cNvPr>
          <p:cNvSpPr>
            <a:spLocks noGrp="1"/>
          </p:cNvSpPr>
          <p:nvPr>
            <p:ph idx="1"/>
          </p:nvPr>
        </p:nvSpPr>
        <p:spPr>
          <a:xfrm>
            <a:off x="1261872" y="1491915"/>
            <a:ext cx="8595360" cy="5029200"/>
          </a:xfrm>
        </p:spPr>
        <p:txBody>
          <a:bodyPr>
            <a:normAutofit fontScale="92500" lnSpcReduction="10000"/>
          </a:bodyPr>
          <a:lstStyle/>
          <a:p>
            <a:r>
              <a:rPr lang="en-US" sz="3500" dirty="0"/>
              <a:t>Repeated measures design</a:t>
            </a:r>
          </a:p>
          <a:p>
            <a:pPr lvl="1"/>
            <a:r>
              <a:rPr lang="en-US" sz="3000" dirty="0"/>
              <a:t>2 Independent Variables:</a:t>
            </a:r>
          </a:p>
          <a:p>
            <a:pPr lvl="2"/>
            <a:r>
              <a:rPr lang="en-US" sz="2800" u="sng" dirty="0">
                <a:solidFill>
                  <a:srgbClr val="FF0000"/>
                </a:solidFill>
              </a:rPr>
              <a:t>Moral Conviction: </a:t>
            </a:r>
            <a:r>
              <a:rPr lang="en-US" sz="2800" dirty="0">
                <a:solidFill>
                  <a:srgbClr val="FF0000"/>
                </a:solidFill>
              </a:rPr>
              <a:t> Moral Responsibility or Pragmatic</a:t>
            </a:r>
          </a:p>
          <a:p>
            <a:pPr lvl="2"/>
            <a:r>
              <a:rPr lang="en-US" sz="2800" u="sng" dirty="0">
                <a:solidFill>
                  <a:srgbClr val="0070C0"/>
                </a:solidFill>
              </a:rPr>
              <a:t>Social Consensus:</a:t>
            </a:r>
            <a:r>
              <a:rPr lang="en-US" sz="2800" dirty="0">
                <a:solidFill>
                  <a:srgbClr val="0070C0"/>
                </a:solidFill>
              </a:rPr>
              <a:t> Low (-20%) or High (+20%)</a:t>
            </a:r>
          </a:p>
          <a:p>
            <a:pPr lvl="2"/>
            <a:r>
              <a:rPr lang="en-US" sz="2800" u="sng" dirty="0">
                <a:solidFill>
                  <a:srgbClr val="00B050"/>
                </a:solidFill>
              </a:rPr>
              <a:t>Time:</a:t>
            </a:r>
            <a:r>
              <a:rPr lang="en-US" sz="2800" dirty="0">
                <a:solidFill>
                  <a:srgbClr val="00B050"/>
                </a:solidFill>
              </a:rPr>
              <a:t> before and after </a:t>
            </a:r>
            <a:r>
              <a:rPr lang="en-US" sz="2800" dirty="0">
                <a:solidFill>
                  <a:srgbClr val="FF0000"/>
                </a:solidFill>
              </a:rPr>
              <a:t>Moral </a:t>
            </a:r>
            <a:r>
              <a:rPr lang="en-US" sz="2800" dirty="0">
                <a:solidFill>
                  <a:srgbClr val="00B050"/>
                </a:solidFill>
              </a:rPr>
              <a:t>and </a:t>
            </a:r>
            <a:r>
              <a:rPr lang="en-US" sz="2800" dirty="0">
                <a:solidFill>
                  <a:srgbClr val="0070C0"/>
                </a:solidFill>
              </a:rPr>
              <a:t>Social</a:t>
            </a:r>
            <a:r>
              <a:rPr lang="en-US" sz="2800" dirty="0">
                <a:solidFill>
                  <a:srgbClr val="00B050"/>
                </a:solidFill>
              </a:rPr>
              <a:t> manipulation</a:t>
            </a:r>
            <a:endParaRPr lang="en-US" sz="2800" dirty="0">
              <a:solidFill>
                <a:srgbClr val="0070C0"/>
              </a:solidFill>
            </a:endParaRPr>
          </a:p>
          <a:p>
            <a:pPr lvl="1"/>
            <a:r>
              <a:rPr lang="en-US" sz="3000" dirty="0">
                <a:solidFill>
                  <a:srgbClr val="FF0000"/>
                </a:solidFill>
              </a:rPr>
              <a:t>2</a:t>
            </a:r>
            <a:r>
              <a:rPr lang="en-US" sz="3000" dirty="0"/>
              <a:t> x </a:t>
            </a:r>
            <a:r>
              <a:rPr lang="en-US" sz="3000" dirty="0">
                <a:solidFill>
                  <a:srgbClr val="0070C0"/>
                </a:solidFill>
              </a:rPr>
              <a:t>2</a:t>
            </a:r>
            <a:r>
              <a:rPr lang="en-US" sz="3000" dirty="0"/>
              <a:t> design</a:t>
            </a:r>
          </a:p>
          <a:p>
            <a:r>
              <a:rPr lang="en-US" sz="3200" dirty="0"/>
              <a:t>Three topics</a:t>
            </a:r>
          </a:p>
          <a:p>
            <a:pPr lvl="1"/>
            <a:r>
              <a:rPr lang="en-US" sz="3000" dirty="0"/>
              <a:t>Universal Health Care</a:t>
            </a:r>
          </a:p>
          <a:p>
            <a:pPr lvl="1"/>
            <a:r>
              <a:rPr lang="en-US" sz="3000" dirty="0"/>
              <a:t>Capital Punishment</a:t>
            </a:r>
          </a:p>
          <a:p>
            <a:pPr lvl="1"/>
            <a:r>
              <a:rPr lang="en-US" sz="3000" dirty="0"/>
              <a:t>AI in the Workplace</a:t>
            </a:r>
          </a:p>
          <a:p>
            <a:pPr lvl="1"/>
            <a:endParaRPr lang="en-US" sz="3000" dirty="0"/>
          </a:p>
          <a:p>
            <a:pPr lvl="1"/>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178027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57D8-7ED1-5002-A036-AC763A109366}"/>
              </a:ext>
            </a:extLst>
          </p:cNvPr>
          <p:cNvSpPr>
            <a:spLocks noGrp="1"/>
          </p:cNvSpPr>
          <p:nvPr>
            <p:ph type="title"/>
          </p:nvPr>
        </p:nvSpPr>
        <p:spPr/>
        <p:txBody>
          <a:bodyPr/>
          <a:lstStyle/>
          <a:p>
            <a:r>
              <a:rPr lang="en-US" dirty="0"/>
              <a:t>Moral Conviction Manipulation</a:t>
            </a:r>
          </a:p>
        </p:txBody>
      </p:sp>
      <p:sp>
        <p:nvSpPr>
          <p:cNvPr id="3" name="Text Placeholder 2">
            <a:extLst>
              <a:ext uri="{FF2B5EF4-FFF2-40B4-BE49-F238E27FC236}">
                <a16:creationId xmlns:a16="http://schemas.microsoft.com/office/drawing/2014/main" id="{7830AEC6-79B6-B055-CA2F-7103A85C8559}"/>
              </a:ext>
            </a:extLst>
          </p:cNvPr>
          <p:cNvSpPr>
            <a:spLocks noGrp="1"/>
          </p:cNvSpPr>
          <p:nvPr>
            <p:ph type="body" idx="1"/>
          </p:nvPr>
        </p:nvSpPr>
        <p:spPr>
          <a:xfrm>
            <a:off x="537120" y="1766461"/>
            <a:ext cx="4480560" cy="731520"/>
          </a:xfrm>
        </p:spPr>
        <p:txBody>
          <a:bodyPr/>
          <a:lstStyle/>
          <a:p>
            <a:r>
              <a:rPr lang="en-US" dirty="0"/>
              <a:t>Low Moral Conviction (Pragmatic)</a:t>
            </a:r>
          </a:p>
        </p:txBody>
      </p:sp>
      <p:pic>
        <p:nvPicPr>
          <p:cNvPr id="8" name="Content Placeholder 7">
            <a:extLst>
              <a:ext uri="{FF2B5EF4-FFF2-40B4-BE49-F238E27FC236}">
                <a16:creationId xmlns:a16="http://schemas.microsoft.com/office/drawing/2014/main" id="{74F86CE8-B287-FDAF-A13F-B9A3CEE07570}"/>
              </a:ext>
            </a:extLst>
          </p:cNvPr>
          <p:cNvPicPr>
            <a:picLocks noGrp="1" noChangeAspect="1"/>
          </p:cNvPicPr>
          <p:nvPr>
            <p:ph sz="half" idx="2"/>
          </p:nvPr>
        </p:nvPicPr>
        <p:blipFill>
          <a:blip r:embed="rId3"/>
          <a:srcRect t="25130" b="23827"/>
          <a:stretch/>
        </p:blipFill>
        <p:spPr>
          <a:xfrm>
            <a:off x="414266" y="3373042"/>
            <a:ext cx="4762534" cy="2079567"/>
          </a:xfrm>
        </p:spPr>
      </p:pic>
      <p:sp>
        <p:nvSpPr>
          <p:cNvPr id="5" name="Text Placeholder 4">
            <a:extLst>
              <a:ext uri="{FF2B5EF4-FFF2-40B4-BE49-F238E27FC236}">
                <a16:creationId xmlns:a16="http://schemas.microsoft.com/office/drawing/2014/main" id="{35AC6890-A23A-9D37-7DF3-98279CC73402}"/>
              </a:ext>
            </a:extLst>
          </p:cNvPr>
          <p:cNvSpPr>
            <a:spLocks noGrp="1"/>
          </p:cNvSpPr>
          <p:nvPr>
            <p:ph type="body" sz="quarter" idx="3"/>
          </p:nvPr>
        </p:nvSpPr>
        <p:spPr>
          <a:xfrm>
            <a:off x="5616000" y="1713655"/>
            <a:ext cx="5644800" cy="731520"/>
          </a:xfrm>
        </p:spPr>
        <p:txBody>
          <a:bodyPr/>
          <a:lstStyle/>
          <a:p>
            <a:r>
              <a:rPr lang="en-US" dirty="0"/>
              <a:t>High Moral Conviction (Moral Responsibility)</a:t>
            </a:r>
          </a:p>
        </p:txBody>
      </p:sp>
      <p:pic>
        <p:nvPicPr>
          <p:cNvPr id="10" name="Content Placeholder 9">
            <a:extLst>
              <a:ext uri="{FF2B5EF4-FFF2-40B4-BE49-F238E27FC236}">
                <a16:creationId xmlns:a16="http://schemas.microsoft.com/office/drawing/2014/main" id="{847EA056-BA94-EA12-7304-7A9085D9E0AA}"/>
              </a:ext>
            </a:extLst>
          </p:cNvPr>
          <p:cNvPicPr>
            <a:picLocks noGrp="1" noChangeAspect="1"/>
          </p:cNvPicPr>
          <p:nvPr>
            <p:ph sz="quarter" idx="4"/>
          </p:nvPr>
        </p:nvPicPr>
        <p:blipFill>
          <a:blip r:embed="rId4"/>
          <a:srcRect t="32008" b="27502"/>
          <a:stretch/>
        </p:blipFill>
        <p:spPr>
          <a:xfrm>
            <a:off x="5565599" y="3520653"/>
            <a:ext cx="5500825" cy="1627060"/>
          </a:xfr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2154921-180C-4DE6-51BB-76CC18BA26AB}"/>
                  </a:ext>
                </a:extLst>
              </p14:cNvPr>
              <p14:cNvContentPartPr/>
              <p14:nvPr/>
            </p14:nvContentPartPr>
            <p14:xfrm>
              <a:off x="2022840" y="3930480"/>
              <a:ext cx="2267640" cy="30960"/>
            </p14:xfrm>
          </p:contentPart>
        </mc:Choice>
        <mc:Fallback xmlns="">
          <p:pic>
            <p:nvPicPr>
              <p:cNvPr id="6" name="Ink 5">
                <a:extLst>
                  <a:ext uri="{FF2B5EF4-FFF2-40B4-BE49-F238E27FC236}">
                    <a16:creationId xmlns:a16="http://schemas.microsoft.com/office/drawing/2014/main" id="{72154921-180C-4DE6-51BB-76CC18BA26AB}"/>
                  </a:ext>
                </a:extLst>
              </p:cNvPr>
              <p:cNvPicPr/>
              <p:nvPr/>
            </p:nvPicPr>
            <p:blipFill>
              <a:blip r:embed="rId6"/>
              <a:stretch>
                <a:fillRect/>
              </a:stretch>
            </p:blipFill>
            <p:spPr>
              <a:xfrm>
                <a:off x="1987200" y="3858840"/>
                <a:ext cx="2339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B52467F1-3F8F-A13E-EB51-B8E5ED4E848A}"/>
                  </a:ext>
                </a:extLst>
              </p14:cNvPr>
              <p14:cNvContentPartPr/>
              <p14:nvPr/>
            </p14:nvContentPartPr>
            <p14:xfrm>
              <a:off x="3542040" y="4456440"/>
              <a:ext cx="1475640" cy="51120"/>
            </p14:xfrm>
          </p:contentPart>
        </mc:Choice>
        <mc:Fallback xmlns="">
          <p:pic>
            <p:nvPicPr>
              <p:cNvPr id="12" name="Ink 11">
                <a:extLst>
                  <a:ext uri="{FF2B5EF4-FFF2-40B4-BE49-F238E27FC236}">
                    <a16:creationId xmlns:a16="http://schemas.microsoft.com/office/drawing/2014/main" id="{B52467F1-3F8F-A13E-EB51-B8E5ED4E848A}"/>
                  </a:ext>
                </a:extLst>
              </p:cNvPr>
              <p:cNvPicPr/>
              <p:nvPr/>
            </p:nvPicPr>
            <p:blipFill>
              <a:blip r:embed="rId8"/>
              <a:stretch>
                <a:fillRect/>
              </a:stretch>
            </p:blipFill>
            <p:spPr>
              <a:xfrm>
                <a:off x="3506040" y="4384440"/>
                <a:ext cx="1547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2447EDD0-7AFC-A714-B610-8E14E459321E}"/>
                  </a:ext>
                </a:extLst>
              </p14:cNvPr>
              <p14:cNvContentPartPr/>
              <p14:nvPr/>
            </p14:nvContentPartPr>
            <p14:xfrm>
              <a:off x="7912800" y="3563640"/>
              <a:ext cx="2850840" cy="57960"/>
            </p14:xfrm>
          </p:contentPart>
        </mc:Choice>
        <mc:Fallback xmlns="">
          <p:pic>
            <p:nvPicPr>
              <p:cNvPr id="13" name="Ink 12">
                <a:extLst>
                  <a:ext uri="{FF2B5EF4-FFF2-40B4-BE49-F238E27FC236}">
                    <a16:creationId xmlns:a16="http://schemas.microsoft.com/office/drawing/2014/main" id="{2447EDD0-7AFC-A714-B610-8E14E459321E}"/>
                  </a:ext>
                </a:extLst>
              </p:cNvPr>
              <p:cNvPicPr/>
              <p:nvPr/>
            </p:nvPicPr>
            <p:blipFill>
              <a:blip r:embed="rId10"/>
              <a:stretch>
                <a:fillRect/>
              </a:stretch>
            </p:blipFill>
            <p:spPr>
              <a:xfrm>
                <a:off x="7876800" y="3491640"/>
                <a:ext cx="29224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26A97EFE-ADB4-A610-DD5D-87F2213819ED}"/>
                  </a:ext>
                </a:extLst>
              </p14:cNvPr>
              <p14:cNvContentPartPr/>
              <p14:nvPr/>
            </p14:nvContentPartPr>
            <p14:xfrm>
              <a:off x="5788440" y="3793680"/>
              <a:ext cx="2951640" cy="22680"/>
            </p14:xfrm>
          </p:contentPart>
        </mc:Choice>
        <mc:Fallback xmlns="">
          <p:pic>
            <p:nvPicPr>
              <p:cNvPr id="14" name="Ink 13">
                <a:extLst>
                  <a:ext uri="{FF2B5EF4-FFF2-40B4-BE49-F238E27FC236}">
                    <a16:creationId xmlns:a16="http://schemas.microsoft.com/office/drawing/2014/main" id="{26A97EFE-ADB4-A610-DD5D-87F2213819ED}"/>
                  </a:ext>
                </a:extLst>
              </p:cNvPr>
              <p:cNvPicPr/>
              <p:nvPr/>
            </p:nvPicPr>
            <p:blipFill>
              <a:blip r:embed="rId12"/>
              <a:stretch>
                <a:fillRect/>
              </a:stretch>
            </p:blipFill>
            <p:spPr>
              <a:xfrm>
                <a:off x="5752440" y="3722040"/>
                <a:ext cx="3023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8E81FEEC-A7A8-7E16-951D-26AD1ABEC223}"/>
                  </a:ext>
                </a:extLst>
              </p14:cNvPr>
              <p14:cNvContentPartPr/>
              <p14:nvPr/>
            </p14:nvContentPartPr>
            <p14:xfrm>
              <a:off x="6530400" y="4966560"/>
              <a:ext cx="987480" cy="36000"/>
            </p14:xfrm>
          </p:contentPart>
        </mc:Choice>
        <mc:Fallback xmlns="">
          <p:pic>
            <p:nvPicPr>
              <p:cNvPr id="15" name="Ink 14">
                <a:extLst>
                  <a:ext uri="{FF2B5EF4-FFF2-40B4-BE49-F238E27FC236}">
                    <a16:creationId xmlns:a16="http://schemas.microsoft.com/office/drawing/2014/main" id="{8E81FEEC-A7A8-7E16-951D-26AD1ABEC223}"/>
                  </a:ext>
                </a:extLst>
              </p:cNvPr>
              <p:cNvPicPr/>
              <p:nvPr/>
            </p:nvPicPr>
            <p:blipFill>
              <a:blip r:embed="rId14"/>
              <a:stretch>
                <a:fillRect/>
              </a:stretch>
            </p:blipFill>
            <p:spPr>
              <a:xfrm>
                <a:off x="6494400" y="4894920"/>
                <a:ext cx="1059120" cy="179640"/>
              </a:xfrm>
              <a:prstGeom prst="rect">
                <a:avLst/>
              </a:prstGeom>
            </p:spPr>
          </p:pic>
        </mc:Fallback>
      </mc:AlternateContent>
    </p:spTree>
    <p:extLst>
      <p:ext uri="{BB962C8B-B14F-4D97-AF65-F5344CB8AC3E}">
        <p14:creationId xmlns:p14="http://schemas.microsoft.com/office/powerpoint/2010/main" val="690064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2C7B0-1C9B-9204-E639-34FEE2866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F9A58-559E-7911-CEF4-FF1437677759}"/>
              </a:ext>
            </a:extLst>
          </p:cNvPr>
          <p:cNvSpPr>
            <a:spLocks noGrp="1"/>
          </p:cNvSpPr>
          <p:nvPr>
            <p:ph type="title"/>
          </p:nvPr>
        </p:nvSpPr>
        <p:spPr/>
        <p:txBody>
          <a:bodyPr/>
          <a:lstStyle/>
          <a:p>
            <a:r>
              <a:rPr lang="en-US" dirty="0"/>
              <a:t>Social Consensus Manipulation</a:t>
            </a:r>
          </a:p>
        </p:txBody>
      </p:sp>
      <p:sp>
        <p:nvSpPr>
          <p:cNvPr id="3" name="Text Placeholder 2">
            <a:extLst>
              <a:ext uri="{FF2B5EF4-FFF2-40B4-BE49-F238E27FC236}">
                <a16:creationId xmlns:a16="http://schemas.microsoft.com/office/drawing/2014/main" id="{705F7262-4C73-5D2D-12BF-9D377AA3A852}"/>
              </a:ext>
            </a:extLst>
          </p:cNvPr>
          <p:cNvSpPr>
            <a:spLocks noGrp="1"/>
          </p:cNvSpPr>
          <p:nvPr>
            <p:ph type="body" idx="1"/>
          </p:nvPr>
        </p:nvSpPr>
        <p:spPr/>
        <p:txBody>
          <a:bodyPr/>
          <a:lstStyle/>
          <a:p>
            <a:r>
              <a:rPr lang="en-US" dirty="0"/>
              <a:t>Low Social Consensus</a:t>
            </a:r>
          </a:p>
        </p:txBody>
      </p:sp>
      <p:sp>
        <p:nvSpPr>
          <p:cNvPr id="5" name="Text Placeholder 4">
            <a:extLst>
              <a:ext uri="{FF2B5EF4-FFF2-40B4-BE49-F238E27FC236}">
                <a16:creationId xmlns:a16="http://schemas.microsoft.com/office/drawing/2014/main" id="{5E4AB2FE-9825-D69D-F075-9E313558FDB5}"/>
              </a:ext>
            </a:extLst>
          </p:cNvPr>
          <p:cNvSpPr>
            <a:spLocks noGrp="1"/>
          </p:cNvSpPr>
          <p:nvPr>
            <p:ph type="body" sz="quarter" idx="3"/>
          </p:nvPr>
        </p:nvSpPr>
        <p:spPr/>
        <p:txBody>
          <a:bodyPr/>
          <a:lstStyle/>
          <a:p>
            <a:r>
              <a:rPr lang="en-US" dirty="0"/>
              <a:t>High Social Consensus</a:t>
            </a:r>
          </a:p>
        </p:txBody>
      </p:sp>
      <p:pic>
        <p:nvPicPr>
          <p:cNvPr id="17" name="Content Placeholder 11">
            <a:extLst>
              <a:ext uri="{FF2B5EF4-FFF2-40B4-BE49-F238E27FC236}">
                <a16:creationId xmlns:a16="http://schemas.microsoft.com/office/drawing/2014/main" id="{C98735F2-B2A4-2F1C-9403-16AA2265FAF3}"/>
              </a:ext>
            </a:extLst>
          </p:cNvPr>
          <p:cNvPicPr>
            <a:picLocks noGrp="1" noChangeAspect="1"/>
          </p:cNvPicPr>
          <p:nvPr>
            <p:ph sz="quarter" idx="4"/>
          </p:nvPr>
        </p:nvPicPr>
        <p:blipFill>
          <a:blip r:embed="rId3"/>
          <a:stretch>
            <a:fillRect/>
          </a:stretch>
        </p:blipFill>
        <p:spPr>
          <a:xfrm>
            <a:off x="6126163" y="3608305"/>
            <a:ext cx="4481512" cy="1463840"/>
          </a:xfrm>
        </p:spPr>
      </p:pic>
      <p:pic>
        <p:nvPicPr>
          <p:cNvPr id="21" name="Content Placeholder 20">
            <a:extLst>
              <a:ext uri="{FF2B5EF4-FFF2-40B4-BE49-F238E27FC236}">
                <a16:creationId xmlns:a16="http://schemas.microsoft.com/office/drawing/2014/main" id="{02AD63F4-6B92-CE98-A7C1-E71B00B16222}"/>
              </a:ext>
            </a:extLst>
          </p:cNvPr>
          <p:cNvPicPr>
            <a:picLocks noGrp="1" noChangeAspect="1"/>
          </p:cNvPicPr>
          <p:nvPr>
            <p:ph sz="half" idx="2"/>
          </p:nvPr>
        </p:nvPicPr>
        <p:blipFill>
          <a:blip r:embed="rId4"/>
          <a:stretch>
            <a:fillRect/>
          </a:stretch>
        </p:blipFill>
        <p:spPr>
          <a:xfrm>
            <a:off x="1262063" y="3601709"/>
            <a:ext cx="4479925" cy="1477032"/>
          </a:xfrm>
        </p:spPr>
      </p:pic>
      <p:sp>
        <p:nvSpPr>
          <p:cNvPr id="4" name="Frame 3">
            <a:extLst>
              <a:ext uri="{FF2B5EF4-FFF2-40B4-BE49-F238E27FC236}">
                <a16:creationId xmlns:a16="http://schemas.microsoft.com/office/drawing/2014/main" id="{FC932956-6FAF-A037-B07A-6BF4A0B739DD}"/>
              </a:ext>
            </a:extLst>
          </p:cNvPr>
          <p:cNvSpPr/>
          <p:nvPr/>
        </p:nvSpPr>
        <p:spPr>
          <a:xfrm>
            <a:off x="1092156" y="3499650"/>
            <a:ext cx="593766" cy="1542763"/>
          </a:xfrm>
          <a:prstGeom prst="frame">
            <a:avLst>
              <a:gd name="adj1" fmla="val 85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18CD0DAD-2323-304B-4ED9-D3CE58E292F5}"/>
              </a:ext>
            </a:extLst>
          </p:cNvPr>
          <p:cNvSpPr/>
          <p:nvPr/>
        </p:nvSpPr>
        <p:spPr>
          <a:xfrm>
            <a:off x="5996556" y="3488795"/>
            <a:ext cx="593766" cy="1542763"/>
          </a:xfrm>
          <a:prstGeom prst="frame">
            <a:avLst>
              <a:gd name="adj1" fmla="val 85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34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715F7-195C-2919-D6FC-15FE8BDEE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44B00-8A4C-5155-9086-B556F8C07374}"/>
              </a:ext>
            </a:extLst>
          </p:cNvPr>
          <p:cNvSpPr>
            <a:spLocks noGrp="1"/>
          </p:cNvSpPr>
          <p:nvPr>
            <p:ph type="title"/>
          </p:nvPr>
        </p:nvSpPr>
        <p:spPr/>
        <p:txBody>
          <a:bodyPr/>
          <a:lstStyle/>
          <a:p>
            <a:r>
              <a:rPr lang="en-US" dirty="0"/>
              <a:t>Outcomes</a:t>
            </a:r>
          </a:p>
        </p:txBody>
      </p:sp>
      <p:pic>
        <p:nvPicPr>
          <p:cNvPr id="6" name="Content Placeholder 5">
            <a:extLst>
              <a:ext uri="{FF2B5EF4-FFF2-40B4-BE49-F238E27FC236}">
                <a16:creationId xmlns:a16="http://schemas.microsoft.com/office/drawing/2014/main" id="{92E46CEB-1D70-0503-C975-BDB1289CFB4B}"/>
              </a:ext>
            </a:extLst>
          </p:cNvPr>
          <p:cNvPicPr>
            <a:picLocks noGrp="1" noChangeAspect="1"/>
          </p:cNvPicPr>
          <p:nvPr>
            <p:ph sz="half" idx="1"/>
          </p:nvPr>
        </p:nvPicPr>
        <p:blipFill>
          <a:blip r:embed="rId3"/>
          <a:srcRect b="64830"/>
          <a:stretch/>
        </p:blipFill>
        <p:spPr>
          <a:xfrm>
            <a:off x="976122" y="2978150"/>
            <a:ext cx="4182005" cy="1530350"/>
          </a:xfrm>
        </p:spPr>
      </p:pic>
      <p:pic>
        <p:nvPicPr>
          <p:cNvPr id="8" name="Content Placeholder 7">
            <a:extLst>
              <a:ext uri="{FF2B5EF4-FFF2-40B4-BE49-F238E27FC236}">
                <a16:creationId xmlns:a16="http://schemas.microsoft.com/office/drawing/2014/main" id="{C9020AFE-EF3A-B2A5-8498-9EBC0CA4B08E}"/>
              </a:ext>
            </a:extLst>
          </p:cNvPr>
          <p:cNvPicPr>
            <a:picLocks noGrp="1" noChangeAspect="1"/>
          </p:cNvPicPr>
          <p:nvPr>
            <p:ph sz="half" idx="2"/>
          </p:nvPr>
        </p:nvPicPr>
        <p:blipFill>
          <a:blip r:embed="rId4"/>
          <a:stretch>
            <a:fillRect/>
          </a:stretch>
        </p:blipFill>
        <p:spPr>
          <a:xfrm>
            <a:off x="5878513" y="2019975"/>
            <a:ext cx="4481512" cy="4083287"/>
          </a:xfrm>
        </p:spPr>
      </p:pic>
    </p:spTree>
    <p:extLst>
      <p:ext uri="{BB962C8B-B14F-4D97-AF65-F5344CB8AC3E}">
        <p14:creationId xmlns:p14="http://schemas.microsoft.com/office/powerpoint/2010/main" val="132737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579AD-124A-BDA6-E6E0-C367228D0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8F639F-BE06-C1F9-454E-B4E18F05DBAC}"/>
              </a:ext>
            </a:extLst>
          </p:cNvPr>
          <p:cNvSpPr>
            <a:spLocks noGrp="1"/>
          </p:cNvSpPr>
          <p:nvPr>
            <p:ph type="title"/>
          </p:nvPr>
        </p:nvSpPr>
        <p:spPr>
          <a:xfrm>
            <a:off x="1261872" y="0"/>
            <a:ext cx="9692640" cy="1325562"/>
          </a:xfrm>
        </p:spPr>
        <p:txBody>
          <a:bodyPr/>
          <a:lstStyle/>
          <a:p>
            <a:r>
              <a:rPr lang="en-US" dirty="0"/>
              <a:t>Hypothesis</a:t>
            </a:r>
          </a:p>
        </p:txBody>
      </p:sp>
      <p:sp>
        <p:nvSpPr>
          <p:cNvPr id="3" name="Content Placeholder 2">
            <a:extLst>
              <a:ext uri="{FF2B5EF4-FFF2-40B4-BE49-F238E27FC236}">
                <a16:creationId xmlns:a16="http://schemas.microsoft.com/office/drawing/2014/main" id="{CC6B29B5-19E6-2B97-F18B-5156463AEC68}"/>
              </a:ext>
            </a:extLst>
          </p:cNvPr>
          <p:cNvSpPr>
            <a:spLocks noGrp="1"/>
          </p:cNvSpPr>
          <p:nvPr>
            <p:ph idx="1"/>
          </p:nvPr>
        </p:nvSpPr>
        <p:spPr>
          <a:xfrm>
            <a:off x="1261872" y="1491915"/>
            <a:ext cx="8595360" cy="5029200"/>
          </a:xfrm>
        </p:spPr>
        <p:txBody>
          <a:bodyPr>
            <a:normAutofit/>
          </a:bodyPr>
          <a:lstStyle/>
          <a:p>
            <a:r>
              <a:rPr lang="en-US" sz="3600" dirty="0"/>
              <a:t>H1: High social consensus will increase support for each topic</a:t>
            </a:r>
          </a:p>
          <a:p>
            <a:r>
              <a:rPr lang="en-US" sz="3600" dirty="0"/>
              <a:t>H2: </a:t>
            </a:r>
            <a:r>
              <a:rPr lang="en-US" sz="3600" dirty="0">
                <a:solidFill>
                  <a:srgbClr val="00B050"/>
                </a:solidFill>
              </a:rPr>
              <a:t>Increased moral conviction </a:t>
            </a:r>
            <a:r>
              <a:rPr lang="en-US" sz="3600" dirty="0"/>
              <a:t>will </a:t>
            </a:r>
            <a:r>
              <a:rPr lang="en-US" sz="3600" dirty="0">
                <a:solidFill>
                  <a:srgbClr val="FF0000"/>
                </a:solidFill>
              </a:rPr>
              <a:t>reduce the effect </a:t>
            </a:r>
            <a:r>
              <a:rPr lang="en-US" sz="3600" dirty="0"/>
              <a:t>of social consensus, and </a:t>
            </a:r>
            <a:r>
              <a:rPr lang="en-US" sz="3600" dirty="0">
                <a:solidFill>
                  <a:srgbClr val="FF0000"/>
                </a:solidFill>
              </a:rPr>
              <a:t>decreased moral conviction </a:t>
            </a:r>
            <a:r>
              <a:rPr lang="en-US" sz="3600" dirty="0"/>
              <a:t>will </a:t>
            </a:r>
            <a:r>
              <a:rPr lang="en-US" sz="3600" dirty="0">
                <a:solidFill>
                  <a:srgbClr val="00B050"/>
                </a:solidFill>
              </a:rPr>
              <a:t>increase the effect </a:t>
            </a:r>
            <a:r>
              <a:rPr lang="en-US" sz="3600" dirty="0"/>
              <a:t>of social consensus</a:t>
            </a:r>
          </a:p>
        </p:txBody>
      </p:sp>
    </p:spTree>
    <p:extLst>
      <p:ext uri="{BB962C8B-B14F-4D97-AF65-F5344CB8AC3E}">
        <p14:creationId xmlns:p14="http://schemas.microsoft.com/office/powerpoint/2010/main" val="2349806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810F8-97AF-EBC0-AB0D-7F18A0FB9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70830E-8583-6896-B6F7-71E869D7E84A}"/>
              </a:ext>
            </a:extLst>
          </p:cNvPr>
          <p:cNvSpPr>
            <a:spLocks noGrp="1"/>
          </p:cNvSpPr>
          <p:nvPr>
            <p:ph type="title"/>
          </p:nvPr>
        </p:nvSpPr>
        <p:spPr>
          <a:xfrm>
            <a:off x="182088" y="-493835"/>
            <a:ext cx="11827823" cy="1325562"/>
          </a:xfrm>
        </p:spPr>
        <p:txBody>
          <a:bodyPr>
            <a:noAutofit/>
          </a:bodyPr>
          <a:lstStyle/>
          <a:p>
            <a:r>
              <a:rPr lang="en-US" sz="2800" dirty="0"/>
              <a:t>What would it look like if there WAS an interaction?</a:t>
            </a:r>
          </a:p>
        </p:txBody>
      </p:sp>
      <p:pic>
        <p:nvPicPr>
          <p:cNvPr id="16" name="Content Placeholder 15" descr="A graph of a patient&#10;&#10;AI-generated content may be incorrect.">
            <a:extLst>
              <a:ext uri="{FF2B5EF4-FFF2-40B4-BE49-F238E27FC236}">
                <a16:creationId xmlns:a16="http://schemas.microsoft.com/office/drawing/2014/main" id="{00721E74-C641-8FC8-4AAF-ECA7EDB633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3149" y="889327"/>
            <a:ext cx="8078140" cy="5792273"/>
          </a:xfrm>
        </p:spPr>
      </p:pic>
    </p:spTree>
    <p:extLst>
      <p:ext uri="{BB962C8B-B14F-4D97-AF65-F5344CB8AC3E}">
        <p14:creationId xmlns:p14="http://schemas.microsoft.com/office/powerpoint/2010/main" val="2740356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5812-D12F-0F8F-9DDA-58EE9F905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ED40A-1E6E-65E3-CA6E-358AE3989BB1}"/>
              </a:ext>
            </a:extLst>
          </p:cNvPr>
          <p:cNvSpPr>
            <a:spLocks noGrp="1"/>
          </p:cNvSpPr>
          <p:nvPr>
            <p:ph type="title"/>
          </p:nvPr>
        </p:nvSpPr>
        <p:spPr>
          <a:xfrm>
            <a:off x="-62712" y="-83435"/>
            <a:ext cx="11827823" cy="1325562"/>
          </a:xfrm>
        </p:spPr>
        <p:txBody>
          <a:bodyPr>
            <a:noAutofit/>
          </a:bodyPr>
          <a:lstStyle/>
          <a:p>
            <a:r>
              <a:rPr lang="en-US" sz="2800" dirty="0"/>
              <a:t>Results: NO interaction between social consensus and moral conviction</a:t>
            </a:r>
            <a:br>
              <a:rPr lang="en-US" sz="2800" dirty="0"/>
            </a:br>
            <a:endParaRPr lang="en-US" sz="2800" dirty="0"/>
          </a:p>
        </p:txBody>
      </p:sp>
      <p:pic>
        <p:nvPicPr>
          <p:cNvPr id="6" name="Content Placeholder 5">
            <a:extLst>
              <a:ext uri="{FF2B5EF4-FFF2-40B4-BE49-F238E27FC236}">
                <a16:creationId xmlns:a16="http://schemas.microsoft.com/office/drawing/2014/main" id="{54CB5368-7343-E970-1C8E-8417129DDD9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416494" y="935672"/>
            <a:ext cx="8430896" cy="5877878"/>
          </a:xfrm>
          <a:prstGeom prst="rect">
            <a:avLst/>
          </a:prstGeom>
        </p:spPr>
      </p:pic>
    </p:spTree>
    <p:extLst>
      <p:ext uri="{BB962C8B-B14F-4D97-AF65-F5344CB8AC3E}">
        <p14:creationId xmlns:p14="http://schemas.microsoft.com/office/powerpoint/2010/main" val="3593752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D6C9-8352-6D8A-E718-89CA130D604E}"/>
              </a:ext>
            </a:extLst>
          </p:cNvPr>
          <p:cNvSpPr>
            <a:spLocks noGrp="1"/>
          </p:cNvSpPr>
          <p:nvPr>
            <p:ph type="title"/>
          </p:nvPr>
        </p:nvSpPr>
        <p:spPr>
          <a:xfrm>
            <a:off x="106878" y="-250437"/>
            <a:ext cx="11495314" cy="1325562"/>
          </a:xfrm>
        </p:spPr>
        <p:txBody>
          <a:bodyPr>
            <a:noAutofit/>
          </a:bodyPr>
          <a:lstStyle/>
          <a:p>
            <a:r>
              <a:rPr lang="en-US" sz="2800" dirty="0"/>
              <a:t>Results: NO main effect of Social Consensus on support for [topic]</a:t>
            </a:r>
            <a:br>
              <a:rPr lang="en-US" sz="2800" dirty="0"/>
            </a:br>
            <a:endParaRPr lang="en-US" sz="2800" dirty="0"/>
          </a:p>
        </p:txBody>
      </p:sp>
      <p:pic>
        <p:nvPicPr>
          <p:cNvPr id="6" name="Content Placeholder 5">
            <a:extLst>
              <a:ext uri="{FF2B5EF4-FFF2-40B4-BE49-F238E27FC236}">
                <a16:creationId xmlns:a16="http://schemas.microsoft.com/office/drawing/2014/main" id="{1B18C9E5-B8F1-EFFC-F353-D4260D75C9C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416494" y="935672"/>
            <a:ext cx="8430896" cy="5877878"/>
          </a:xfrm>
          <a:prstGeom prst="rect">
            <a:avLst/>
          </a:prstGeom>
        </p:spPr>
      </p:pic>
    </p:spTree>
    <p:extLst>
      <p:ext uri="{BB962C8B-B14F-4D97-AF65-F5344CB8AC3E}">
        <p14:creationId xmlns:p14="http://schemas.microsoft.com/office/powerpoint/2010/main" val="4026607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09D26-BC37-3A51-DE32-7693BDEC736F}"/>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634C5C-67C8-0997-059C-0DDF1F3D732E}"/>
              </a:ext>
            </a:extLst>
          </p:cNvPr>
          <p:cNvPicPr>
            <a:picLocks noGrp="1" noChangeAspect="1"/>
          </p:cNvPicPr>
          <p:nvPr>
            <p:ph idx="1"/>
          </p:nvPr>
        </p:nvPicPr>
        <p:blipFill>
          <a:blip r:embed="rId3"/>
          <a:stretch>
            <a:fillRect/>
          </a:stretch>
        </p:blipFill>
        <p:spPr>
          <a:xfrm>
            <a:off x="1801732" y="1319638"/>
            <a:ext cx="6989467" cy="5242100"/>
          </a:xfrm>
          <a:prstGeom prst="rect">
            <a:avLst/>
          </a:prstGeom>
        </p:spPr>
      </p:pic>
      <p:sp>
        <p:nvSpPr>
          <p:cNvPr id="4" name="Title 3">
            <a:extLst>
              <a:ext uri="{FF2B5EF4-FFF2-40B4-BE49-F238E27FC236}">
                <a16:creationId xmlns:a16="http://schemas.microsoft.com/office/drawing/2014/main" id="{2D942926-0A59-9A98-ADFB-E216D3BED77E}"/>
              </a:ext>
            </a:extLst>
          </p:cNvPr>
          <p:cNvSpPr>
            <a:spLocks noGrp="1"/>
          </p:cNvSpPr>
          <p:nvPr>
            <p:ph type="title"/>
          </p:nvPr>
        </p:nvSpPr>
        <p:spPr>
          <a:xfrm>
            <a:off x="1485072" y="-135524"/>
            <a:ext cx="9692640" cy="1325562"/>
          </a:xfrm>
        </p:spPr>
        <p:txBody>
          <a:bodyPr/>
          <a:lstStyle/>
          <a:p>
            <a:r>
              <a:rPr lang="en-US" dirty="0"/>
              <a:t>Polarization is Increasing</a:t>
            </a:r>
          </a:p>
        </p:txBody>
      </p:sp>
    </p:spTree>
    <p:extLst>
      <p:ext uri="{BB962C8B-B14F-4D97-AF65-F5344CB8AC3E}">
        <p14:creationId xmlns:p14="http://schemas.microsoft.com/office/powerpoint/2010/main" val="4181922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835D1-4F52-AD85-B2B4-E23CD662B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D6C0F-78DA-9C55-82EE-3366B9910748}"/>
              </a:ext>
            </a:extLst>
          </p:cNvPr>
          <p:cNvSpPr>
            <a:spLocks noGrp="1"/>
          </p:cNvSpPr>
          <p:nvPr>
            <p:ph type="title"/>
          </p:nvPr>
        </p:nvSpPr>
        <p:spPr>
          <a:xfrm>
            <a:off x="1261872" y="0"/>
            <a:ext cx="9692640" cy="1325562"/>
          </a:xfrm>
        </p:spPr>
        <p:txBody>
          <a:bodyPr/>
          <a:lstStyle/>
          <a:p>
            <a:r>
              <a:rPr lang="en-US" dirty="0"/>
              <a:t>Conclusions</a:t>
            </a:r>
          </a:p>
        </p:txBody>
      </p:sp>
      <p:sp>
        <p:nvSpPr>
          <p:cNvPr id="3" name="Content Placeholder 2">
            <a:extLst>
              <a:ext uri="{FF2B5EF4-FFF2-40B4-BE49-F238E27FC236}">
                <a16:creationId xmlns:a16="http://schemas.microsoft.com/office/drawing/2014/main" id="{34DD2D1A-EC07-911A-DBA2-63493EE6E476}"/>
              </a:ext>
            </a:extLst>
          </p:cNvPr>
          <p:cNvSpPr>
            <a:spLocks noGrp="1"/>
          </p:cNvSpPr>
          <p:nvPr>
            <p:ph idx="1"/>
          </p:nvPr>
        </p:nvSpPr>
        <p:spPr>
          <a:xfrm>
            <a:off x="1261872" y="1491915"/>
            <a:ext cx="8595360" cy="5029200"/>
          </a:xfrm>
        </p:spPr>
        <p:txBody>
          <a:bodyPr>
            <a:normAutofit/>
          </a:bodyPr>
          <a:lstStyle/>
          <a:p>
            <a:r>
              <a:rPr lang="en-US" sz="2800" dirty="0"/>
              <a:t>No main effect of social consensus on support</a:t>
            </a:r>
          </a:p>
          <a:p>
            <a:r>
              <a:rPr lang="en-US" sz="2800" dirty="0"/>
              <a:t>No significant interaction between social consensus and moral conviction</a:t>
            </a:r>
          </a:p>
          <a:p>
            <a:r>
              <a:rPr lang="en-US" sz="2800" dirty="0"/>
              <a:t>Significant pre-post increase in support for all topics</a:t>
            </a:r>
          </a:p>
          <a:p>
            <a:pPr lvl="1"/>
            <a:r>
              <a:rPr lang="en-US" sz="2600" dirty="0"/>
              <a:t>Both for high and low social consensus</a:t>
            </a:r>
          </a:p>
          <a:p>
            <a:endParaRPr lang="en-US" sz="2800" dirty="0"/>
          </a:p>
          <a:p>
            <a:pPr lvl="1"/>
            <a:endParaRPr lang="en-US" sz="2200" dirty="0"/>
          </a:p>
          <a:p>
            <a:endParaRPr lang="en-US" sz="2200" dirty="0"/>
          </a:p>
          <a:p>
            <a:pPr lvl="1"/>
            <a:endParaRPr lang="en-US" sz="3000" dirty="0"/>
          </a:p>
          <a:p>
            <a:endParaRPr lang="en-US" sz="2400" dirty="0"/>
          </a:p>
          <a:p>
            <a:pPr marL="274320" lvl="1" indent="0">
              <a:buNone/>
            </a:pPr>
            <a:endParaRPr lang="en-US" sz="2600" dirty="0"/>
          </a:p>
          <a:p>
            <a:pPr lvl="1"/>
            <a:endParaRPr lang="en-US" sz="3000" dirty="0"/>
          </a:p>
          <a:p>
            <a:pPr lvl="1"/>
            <a:endParaRPr lang="en-US" sz="3000" dirty="0"/>
          </a:p>
          <a:p>
            <a:pPr lvl="1"/>
            <a:endParaRPr lang="en-US" sz="2800" dirty="0"/>
          </a:p>
          <a:p>
            <a:pPr lvl="1"/>
            <a:endParaRPr lang="en-US" sz="3000" dirty="0"/>
          </a:p>
        </p:txBody>
      </p:sp>
    </p:spTree>
    <p:extLst>
      <p:ext uri="{BB962C8B-B14F-4D97-AF65-F5344CB8AC3E}">
        <p14:creationId xmlns:p14="http://schemas.microsoft.com/office/powerpoint/2010/main" val="4092077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1345-4B58-8901-3123-F0112D10638C}"/>
              </a:ext>
            </a:extLst>
          </p:cNvPr>
          <p:cNvSpPr>
            <a:spLocks noGrp="1"/>
          </p:cNvSpPr>
          <p:nvPr>
            <p:ph type="title"/>
          </p:nvPr>
        </p:nvSpPr>
        <p:spPr/>
        <p:txBody>
          <a:bodyPr/>
          <a:lstStyle/>
          <a:p>
            <a:r>
              <a:rPr lang="en-US" dirty="0"/>
              <a:t>Research Findings</a:t>
            </a:r>
          </a:p>
        </p:txBody>
      </p:sp>
      <p:sp>
        <p:nvSpPr>
          <p:cNvPr id="3" name="Content Placeholder 2">
            <a:extLst>
              <a:ext uri="{FF2B5EF4-FFF2-40B4-BE49-F238E27FC236}">
                <a16:creationId xmlns:a16="http://schemas.microsoft.com/office/drawing/2014/main" id="{A3D84368-2778-81A4-B63A-A93CD029373F}"/>
              </a:ext>
            </a:extLst>
          </p:cNvPr>
          <p:cNvSpPr>
            <a:spLocks noGrp="1"/>
          </p:cNvSpPr>
          <p:nvPr>
            <p:ph idx="1"/>
          </p:nvPr>
        </p:nvSpPr>
        <p:spPr/>
        <p:txBody>
          <a:bodyPr/>
          <a:lstStyle/>
          <a:p>
            <a:r>
              <a:rPr lang="en-US" dirty="0"/>
              <a:t>By itself, social consensus intervention can increase support for some topics</a:t>
            </a:r>
          </a:p>
          <a:p>
            <a:pPr lvl="1"/>
            <a:r>
              <a:rPr lang="en-US" dirty="0"/>
              <a:t>Not successful at decreasing support compared to the baseline</a:t>
            </a:r>
          </a:p>
          <a:p>
            <a:r>
              <a:rPr lang="en-US" dirty="0"/>
              <a:t>Moral conviction very difficult to manipulate</a:t>
            </a:r>
          </a:p>
          <a:p>
            <a:r>
              <a:rPr lang="en-US" dirty="0"/>
              <a:t>Unable to find experimental evidence of an interaction between social consensus and moral conviction</a:t>
            </a:r>
          </a:p>
        </p:txBody>
      </p:sp>
    </p:spTree>
    <p:extLst>
      <p:ext uri="{BB962C8B-B14F-4D97-AF65-F5344CB8AC3E}">
        <p14:creationId xmlns:p14="http://schemas.microsoft.com/office/powerpoint/2010/main" val="995093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03D6-A257-2EE3-FA48-F83FB1F8B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E5D02D-6EDB-E2CC-4701-021FA28F316D}"/>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477540D8-CA80-EBD8-BA84-B13FB0EA5D0B}"/>
              </a:ext>
            </a:extLst>
          </p:cNvPr>
          <p:cNvSpPr>
            <a:spLocks noGrp="1"/>
          </p:cNvSpPr>
          <p:nvPr>
            <p:ph idx="1"/>
          </p:nvPr>
        </p:nvSpPr>
        <p:spPr/>
        <p:txBody>
          <a:bodyPr/>
          <a:lstStyle/>
          <a:p>
            <a:r>
              <a:rPr lang="en-US" dirty="0"/>
              <a:t>Use ‘domain specific’ information</a:t>
            </a:r>
          </a:p>
          <a:p>
            <a:pPr lvl="1"/>
            <a:r>
              <a:rPr lang="en-US" dirty="0"/>
              <a:t>Qualitative research with individuals having polarized beliefs</a:t>
            </a:r>
          </a:p>
          <a:p>
            <a:pPr lvl="1"/>
            <a:r>
              <a:rPr lang="en-US" dirty="0"/>
              <a:t>What relevant traits/characteristics are seen as moral?</a:t>
            </a:r>
          </a:p>
          <a:p>
            <a:pPr lvl="1"/>
            <a:r>
              <a:rPr lang="en-US" dirty="0"/>
              <a:t>What relevant traits/characteristics are seen as non-moral?</a:t>
            </a:r>
          </a:p>
          <a:p>
            <a:r>
              <a:rPr lang="en-US" dirty="0"/>
              <a:t>Evidence of actual revealed preferences instead of self-report survey</a:t>
            </a:r>
          </a:p>
          <a:p>
            <a:pPr lvl="1"/>
            <a:r>
              <a:rPr lang="en-US" dirty="0"/>
              <a:t>‘Exercise’ – step counter/activity tracker</a:t>
            </a:r>
          </a:p>
          <a:p>
            <a:pPr lvl="1"/>
            <a:r>
              <a:rPr lang="en-US" dirty="0"/>
              <a:t>Climate change/Environmentalism – landfill waste/recycling volume</a:t>
            </a:r>
          </a:p>
          <a:p>
            <a:r>
              <a:rPr lang="en-US" dirty="0"/>
              <a:t>Alternative social consensus manipulations</a:t>
            </a:r>
          </a:p>
          <a:p>
            <a:pPr lvl="1"/>
            <a:r>
              <a:rPr lang="en-US" dirty="0"/>
              <a:t>Cheap and easy to do…</a:t>
            </a:r>
          </a:p>
          <a:p>
            <a:pPr lvl="1"/>
            <a:r>
              <a:rPr lang="en-US" dirty="0"/>
              <a:t>Not as effective as ‘Asch’, or other ‘in-person’ manipulations</a:t>
            </a:r>
          </a:p>
        </p:txBody>
      </p:sp>
    </p:spTree>
    <p:extLst>
      <p:ext uri="{BB962C8B-B14F-4D97-AF65-F5344CB8AC3E}">
        <p14:creationId xmlns:p14="http://schemas.microsoft.com/office/powerpoint/2010/main" val="1450258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B27A-098D-AFC8-B33E-04062DD03B22}"/>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7C86B1FE-5A92-8507-AF6E-9925E964D7F6}"/>
              </a:ext>
            </a:extLst>
          </p:cNvPr>
          <p:cNvSpPr>
            <a:spLocks noGrp="1"/>
          </p:cNvSpPr>
          <p:nvPr>
            <p:ph type="body" sz="half" idx="2"/>
          </p:nvPr>
        </p:nvSpPr>
        <p:spPr/>
        <p:txBody>
          <a:bodyPr/>
          <a:lstStyle/>
          <a:p>
            <a:r>
              <a:rPr lang="en-US" dirty="0"/>
              <a:t>Thanks so much for coming!</a:t>
            </a:r>
          </a:p>
        </p:txBody>
      </p:sp>
      <p:pic>
        <p:nvPicPr>
          <p:cNvPr id="10" name="Picture 9">
            <a:extLst>
              <a:ext uri="{FF2B5EF4-FFF2-40B4-BE49-F238E27FC236}">
                <a16:creationId xmlns:a16="http://schemas.microsoft.com/office/drawing/2014/main" id="{F2CB3409-3A81-77BC-529B-121668EC3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450" y="410399"/>
            <a:ext cx="6631950" cy="4619615"/>
          </a:xfrm>
          <a:prstGeom prst="rect">
            <a:avLst/>
          </a:prstGeom>
        </p:spPr>
      </p:pic>
    </p:spTree>
    <p:extLst>
      <p:ext uri="{BB962C8B-B14F-4D97-AF65-F5344CB8AC3E}">
        <p14:creationId xmlns:p14="http://schemas.microsoft.com/office/powerpoint/2010/main" val="118032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D766-30DD-5D00-A0BD-155D6D8379F2}"/>
              </a:ext>
            </a:extLst>
          </p:cNvPr>
          <p:cNvSpPr>
            <a:spLocks noGrp="1"/>
          </p:cNvSpPr>
          <p:nvPr>
            <p:ph type="title"/>
          </p:nvPr>
        </p:nvSpPr>
        <p:spPr>
          <a:xfrm>
            <a:off x="1600272" y="243360"/>
            <a:ext cx="9156528" cy="887040"/>
          </a:xfrm>
        </p:spPr>
        <p:txBody>
          <a:bodyPr/>
          <a:lstStyle/>
          <a:p>
            <a:r>
              <a:rPr lang="en-US" dirty="0"/>
              <a:t>What is Social Consensus?</a:t>
            </a:r>
          </a:p>
        </p:txBody>
      </p:sp>
      <p:pic>
        <p:nvPicPr>
          <p:cNvPr id="5" name="Picture 2">
            <a:extLst>
              <a:ext uri="{FF2B5EF4-FFF2-40B4-BE49-F238E27FC236}">
                <a16:creationId xmlns:a16="http://schemas.microsoft.com/office/drawing/2014/main" id="{129EC3B1-D3EB-F3C6-B869-FF1EA7E63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300" y="1130400"/>
            <a:ext cx="5715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814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6AC40-B12E-35FA-4ECC-091C40081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C2DFA0-7720-F804-6644-CE2900D32835}"/>
              </a:ext>
            </a:extLst>
          </p:cNvPr>
          <p:cNvSpPr>
            <a:spLocks noGrp="1"/>
          </p:cNvSpPr>
          <p:nvPr>
            <p:ph type="title"/>
          </p:nvPr>
        </p:nvSpPr>
        <p:spPr>
          <a:xfrm>
            <a:off x="213756" y="243360"/>
            <a:ext cx="11340000" cy="887040"/>
          </a:xfrm>
        </p:spPr>
        <p:txBody>
          <a:bodyPr>
            <a:normAutofit/>
          </a:bodyPr>
          <a:lstStyle/>
          <a:p>
            <a:r>
              <a:rPr lang="en-US" dirty="0"/>
              <a:t>Why are we using Social Consensus?</a:t>
            </a:r>
          </a:p>
        </p:txBody>
      </p:sp>
      <p:pic>
        <p:nvPicPr>
          <p:cNvPr id="1030" name="Picture 6" descr="climate change, earth, environmental monitoring">
            <a:extLst>
              <a:ext uri="{FF2B5EF4-FFF2-40B4-BE49-F238E27FC236}">
                <a16:creationId xmlns:a16="http://schemas.microsoft.com/office/drawing/2014/main" id="{8EF0B28A-D9C1-8CAD-01EB-69A2B2109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56" y="2081357"/>
            <a:ext cx="5328000" cy="36070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688C9B-7B84-3B89-905E-BE42F4E33BD2}"/>
              </a:ext>
            </a:extLst>
          </p:cNvPr>
          <p:cNvPicPr>
            <a:picLocks noChangeAspect="1"/>
          </p:cNvPicPr>
          <p:nvPr/>
        </p:nvPicPr>
        <p:blipFill>
          <a:blip r:embed="rId4"/>
          <a:stretch>
            <a:fillRect/>
          </a:stretch>
        </p:blipFill>
        <p:spPr>
          <a:xfrm>
            <a:off x="5711169" y="2081358"/>
            <a:ext cx="5448831" cy="3607056"/>
          </a:xfrm>
          <a:prstGeom prst="rect">
            <a:avLst/>
          </a:prstGeom>
        </p:spPr>
      </p:pic>
    </p:spTree>
    <p:extLst>
      <p:ext uri="{BB962C8B-B14F-4D97-AF65-F5344CB8AC3E}">
        <p14:creationId xmlns:p14="http://schemas.microsoft.com/office/powerpoint/2010/main" val="2935491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ED52-1C31-D563-5B01-818ADE5F8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57144-DE0F-67FE-0C55-EDCA56CACD96}"/>
              </a:ext>
            </a:extLst>
          </p:cNvPr>
          <p:cNvSpPr>
            <a:spLocks noGrp="1"/>
          </p:cNvSpPr>
          <p:nvPr>
            <p:ph type="title"/>
          </p:nvPr>
        </p:nvSpPr>
        <p:spPr/>
        <p:txBody>
          <a:bodyPr/>
          <a:lstStyle/>
          <a:p>
            <a:r>
              <a:rPr lang="en-US" dirty="0"/>
              <a:t>What is Moral Conviction?</a:t>
            </a:r>
          </a:p>
        </p:txBody>
      </p:sp>
      <p:pic>
        <p:nvPicPr>
          <p:cNvPr id="9218" name="Picture 2" descr="Animal Rebellion London launches a new wave of protests - London Vegan  Diaries">
            <a:extLst>
              <a:ext uri="{FF2B5EF4-FFF2-40B4-BE49-F238E27FC236}">
                <a16:creationId xmlns:a16="http://schemas.microsoft.com/office/drawing/2014/main" id="{CE40BE93-7064-1F26-E618-8C7F25032C7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47917" y="2078009"/>
            <a:ext cx="5001937" cy="3751452"/>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D8F5D30B-AFF1-AF54-04F9-8C9A0BBA2CB6}"/>
              </a:ext>
            </a:extLst>
          </p:cNvPr>
          <p:cNvPicPr>
            <a:picLocks noGrp="1" noChangeAspect="1"/>
          </p:cNvPicPr>
          <p:nvPr>
            <p:ph sz="half" idx="2"/>
          </p:nvPr>
        </p:nvPicPr>
        <p:blipFill>
          <a:blip r:embed="rId4"/>
          <a:stretch>
            <a:fillRect/>
          </a:stretch>
        </p:blipFill>
        <p:spPr>
          <a:xfrm>
            <a:off x="5473018" y="2078009"/>
            <a:ext cx="5627180" cy="3751452"/>
          </a:xfrm>
          <a:prstGeom prst="rect">
            <a:avLst/>
          </a:prstGeom>
        </p:spPr>
      </p:pic>
    </p:spTree>
    <p:extLst>
      <p:ext uri="{BB962C8B-B14F-4D97-AF65-F5344CB8AC3E}">
        <p14:creationId xmlns:p14="http://schemas.microsoft.com/office/powerpoint/2010/main" val="334578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B549-10F5-79DC-5BBF-758F02D5CB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F6DAE-DA62-3369-29A4-D2E30AB5F679}"/>
              </a:ext>
            </a:extLst>
          </p:cNvPr>
          <p:cNvSpPr>
            <a:spLocks noGrp="1"/>
          </p:cNvSpPr>
          <p:nvPr>
            <p:ph type="title"/>
          </p:nvPr>
        </p:nvSpPr>
        <p:spPr>
          <a:xfrm>
            <a:off x="283028" y="258880"/>
            <a:ext cx="11625943" cy="1325562"/>
          </a:xfrm>
        </p:spPr>
        <p:txBody>
          <a:bodyPr/>
          <a:lstStyle/>
          <a:p>
            <a:r>
              <a:rPr lang="en-US" dirty="0"/>
              <a:t>Why are we using Moral Conviction?</a:t>
            </a:r>
          </a:p>
        </p:txBody>
      </p:sp>
      <p:pic>
        <p:nvPicPr>
          <p:cNvPr id="3074" name="Picture 2" descr="California abortion: Newsom wants sanctuary state - CalMatters">
            <a:extLst>
              <a:ext uri="{FF2B5EF4-FFF2-40B4-BE49-F238E27FC236}">
                <a16:creationId xmlns:a16="http://schemas.microsoft.com/office/drawing/2014/main" id="{1DC3B43E-86A5-AD41-335B-CFE835ECC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78" y="2035112"/>
            <a:ext cx="5505605" cy="36704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BBAF03-7F78-DD19-4A81-2F5303E83F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30919" y="2035111"/>
            <a:ext cx="5500825" cy="3670403"/>
          </a:xfrm>
          <a:prstGeom prst="rect">
            <a:avLst/>
          </a:prstGeom>
        </p:spPr>
      </p:pic>
    </p:spTree>
    <p:extLst>
      <p:ext uri="{BB962C8B-B14F-4D97-AF65-F5344CB8AC3E}">
        <p14:creationId xmlns:p14="http://schemas.microsoft.com/office/powerpoint/2010/main" val="436778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41CDD-DAE2-0515-FAEE-272FD8015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C5EF3-82CA-E520-AE7F-7F1BE4262638}"/>
              </a:ext>
            </a:extLst>
          </p:cNvPr>
          <p:cNvSpPr>
            <a:spLocks noGrp="1"/>
          </p:cNvSpPr>
          <p:nvPr>
            <p:ph type="title"/>
          </p:nvPr>
        </p:nvSpPr>
        <p:spPr>
          <a:xfrm>
            <a:off x="1261872" y="0"/>
            <a:ext cx="9692640" cy="1325562"/>
          </a:xfrm>
        </p:spPr>
        <p:txBody>
          <a:bodyPr/>
          <a:lstStyle/>
          <a:p>
            <a:r>
              <a:rPr lang="en-US" dirty="0"/>
              <a:t>How do Social Consensus and Moral Conviction Theoretically Interact?</a:t>
            </a:r>
          </a:p>
        </p:txBody>
      </p:sp>
      <p:grpSp>
        <p:nvGrpSpPr>
          <p:cNvPr id="16" name="Group 15">
            <a:extLst>
              <a:ext uri="{FF2B5EF4-FFF2-40B4-BE49-F238E27FC236}">
                <a16:creationId xmlns:a16="http://schemas.microsoft.com/office/drawing/2014/main" id="{6D848247-EF70-224C-E9C9-04E23FD9D3FA}"/>
              </a:ext>
            </a:extLst>
          </p:cNvPr>
          <p:cNvGrpSpPr/>
          <p:nvPr/>
        </p:nvGrpSpPr>
        <p:grpSpPr>
          <a:xfrm>
            <a:off x="207839" y="1339979"/>
            <a:ext cx="10978444" cy="2697228"/>
            <a:chOff x="207839" y="1339979"/>
            <a:chExt cx="10978444" cy="2697228"/>
          </a:xfrm>
        </p:grpSpPr>
        <p:grpSp>
          <p:nvGrpSpPr>
            <p:cNvPr id="11" name="Group 10">
              <a:extLst>
                <a:ext uri="{FF2B5EF4-FFF2-40B4-BE49-F238E27FC236}">
                  <a16:creationId xmlns:a16="http://schemas.microsoft.com/office/drawing/2014/main" id="{066AC30D-07A1-5A89-5BBC-0AB9B70513C4}"/>
                </a:ext>
              </a:extLst>
            </p:cNvPr>
            <p:cNvGrpSpPr/>
            <p:nvPr/>
          </p:nvGrpSpPr>
          <p:grpSpPr>
            <a:xfrm>
              <a:off x="207839" y="1339979"/>
              <a:ext cx="10978444" cy="2433386"/>
              <a:chOff x="207839" y="1339979"/>
              <a:chExt cx="10978444" cy="2433386"/>
            </a:xfrm>
          </p:grpSpPr>
          <p:pic>
            <p:nvPicPr>
              <p:cNvPr id="4" name="Picture 3">
                <a:extLst>
                  <a:ext uri="{FF2B5EF4-FFF2-40B4-BE49-F238E27FC236}">
                    <a16:creationId xmlns:a16="http://schemas.microsoft.com/office/drawing/2014/main" id="{82D2B3E5-84B6-3796-1523-54EC19D1B9E7}"/>
                  </a:ext>
                </a:extLst>
              </p:cNvPr>
              <p:cNvPicPr>
                <a:picLocks noChangeAspect="1"/>
              </p:cNvPicPr>
              <p:nvPr/>
            </p:nvPicPr>
            <p:blipFill>
              <a:blip r:embed="rId3"/>
              <a:stretch>
                <a:fillRect/>
              </a:stretch>
            </p:blipFill>
            <p:spPr>
              <a:xfrm>
                <a:off x="7536203" y="1339979"/>
                <a:ext cx="3650080" cy="2433386"/>
              </a:xfrm>
              <a:prstGeom prst="rect">
                <a:avLst/>
              </a:prstGeom>
            </p:spPr>
          </p:pic>
          <p:pic>
            <p:nvPicPr>
              <p:cNvPr id="8" name="Picture 4" descr="Girl eating hamburger — Stock Photo © alexannabuts #49743153">
                <a:extLst>
                  <a:ext uri="{FF2B5EF4-FFF2-40B4-BE49-F238E27FC236}">
                    <a16:creationId xmlns:a16="http://schemas.microsoft.com/office/drawing/2014/main" id="{70CC3734-18F5-40C2-FE44-679D4C9908F3}"/>
                  </a:ext>
                </a:extLst>
              </p:cNvPr>
              <p:cNvPicPr>
                <a:picLocks noChangeAspect="1"/>
              </p:cNvPicPr>
              <p:nvPr/>
            </p:nvPicPr>
            <p:blipFill rotWithShape="1">
              <a:blip r:embed="rId4">
                <a:extLst>
                  <a:ext uri="{28A0092B-C50C-407E-A947-70E740481C1C}">
                    <a14:useLocalDpi xmlns:a14="http://schemas.microsoft.com/office/drawing/2010/main" val="0"/>
                  </a:ext>
                </a:extLst>
              </a:blip>
              <a:srcRect l="16810" t="13484" r="18110" b="11930"/>
              <a:stretch/>
            </p:blipFill>
            <p:spPr bwMode="auto">
              <a:xfrm>
                <a:off x="4535929" y="1484860"/>
                <a:ext cx="2636321" cy="20142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14,700+ Man Eating Burger Stock Photos, Pictures &amp; Royalty-Free Images -  iStock | Young man eating burger, Black man eating burger, Old man eating  burger">
                <a:extLst>
                  <a:ext uri="{FF2B5EF4-FFF2-40B4-BE49-F238E27FC236}">
                    <a16:creationId xmlns:a16="http://schemas.microsoft.com/office/drawing/2014/main" id="{48421615-4AD5-7CC9-97D2-D483FEE617DF}"/>
                  </a:ext>
                </a:extLst>
              </p:cNvPr>
              <p:cNvPicPr>
                <a:picLocks noChangeAspect="1"/>
              </p:cNvPicPr>
              <p:nvPr/>
            </p:nvPicPr>
            <p:blipFill rotWithShape="1">
              <a:blip r:embed="rId5">
                <a:extLst>
                  <a:ext uri="{28A0092B-C50C-407E-A947-70E740481C1C}">
                    <a14:useLocalDpi xmlns:a14="http://schemas.microsoft.com/office/drawing/2010/main" val="0"/>
                  </a:ext>
                </a:extLst>
              </a:blip>
              <a:srcRect l="14057" t="7075" r="22688"/>
              <a:stretch/>
            </p:blipFill>
            <p:spPr bwMode="auto">
              <a:xfrm>
                <a:off x="207839" y="1549952"/>
                <a:ext cx="1923802" cy="1884084"/>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2" descr="Animal Rebellion London launches a new wave of protests - London Vegan  Diaries">
                <a:extLst>
                  <a:ext uri="{FF2B5EF4-FFF2-40B4-BE49-F238E27FC236}">
                    <a16:creationId xmlns:a16="http://schemas.microsoft.com/office/drawing/2014/main" id="{6786199E-3607-5DA4-DCC9-C2A2B6013CBA}"/>
                  </a:ext>
                </a:extLst>
              </p:cNvPr>
              <p:cNvPicPr>
                <a:picLocks noGrp="1" noChangeAspect="1"/>
              </p:cNvPicPr>
              <p:nvPr>
                <p:ph sz="half" idx="1"/>
              </p:nvPr>
            </p:nvPicPr>
            <p:blipFill>
              <a:blip r:embed="rId6">
                <a:extLst>
                  <a:ext uri="{28A0092B-C50C-407E-A947-70E740481C1C}">
                    <a14:useLocalDpi xmlns:a14="http://schemas.microsoft.com/office/drawing/2010/main" val="0"/>
                  </a:ext>
                </a:extLst>
              </a:blip>
              <a:srcRect/>
              <a:stretch>
                <a:fillRect/>
              </a:stretch>
            </p:blipFill>
            <p:spPr bwMode="auto">
              <a:xfrm>
                <a:off x="1867171" y="1456712"/>
                <a:ext cx="2933228" cy="219992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quot;Not Allowed&quot; Symbol 12">
              <a:extLst>
                <a:ext uri="{FF2B5EF4-FFF2-40B4-BE49-F238E27FC236}">
                  <a16:creationId xmlns:a16="http://schemas.microsoft.com/office/drawing/2014/main" id="{D12D200E-05A1-CD6F-74A8-08EC0A4E78AA}"/>
                </a:ext>
              </a:extLst>
            </p:cNvPr>
            <p:cNvSpPr/>
            <p:nvPr/>
          </p:nvSpPr>
          <p:spPr>
            <a:xfrm>
              <a:off x="7932717" y="1445005"/>
              <a:ext cx="2802577" cy="2592202"/>
            </a:xfrm>
            <a:prstGeom prst="noSmoking">
              <a:avLst>
                <a:gd name="adj" fmla="val 721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D76B579D-4C01-A38E-136A-8AFDFA110548}"/>
              </a:ext>
            </a:extLst>
          </p:cNvPr>
          <p:cNvGrpSpPr/>
          <p:nvPr/>
        </p:nvGrpSpPr>
        <p:grpSpPr>
          <a:xfrm>
            <a:off x="242197" y="3892808"/>
            <a:ext cx="10944086" cy="2682732"/>
            <a:chOff x="242197" y="3892808"/>
            <a:chExt cx="10944086" cy="2682732"/>
          </a:xfrm>
        </p:grpSpPr>
        <p:pic>
          <p:nvPicPr>
            <p:cNvPr id="5" name="Picture 4">
              <a:extLst>
                <a:ext uri="{FF2B5EF4-FFF2-40B4-BE49-F238E27FC236}">
                  <a16:creationId xmlns:a16="http://schemas.microsoft.com/office/drawing/2014/main" id="{6AE00BBA-A9A7-222D-240D-F8DF03E632AD}"/>
                </a:ext>
              </a:extLst>
            </p:cNvPr>
            <p:cNvPicPr>
              <a:picLocks noChangeAspect="1"/>
            </p:cNvPicPr>
            <p:nvPr/>
          </p:nvPicPr>
          <p:blipFill>
            <a:blip r:embed="rId3"/>
            <a:stretch>
              <a:fillRect/>
            </a:stretch>
          </p:blipFill>
          <p:spPr>
            <a:xfrm>
              <a:off x="7536203" y="3892808"/>
              <a:ext cx="3650080" cy="2433386"/>
            </a:xfrm>
            <a:prstGeom prst="rect">
              <a:avLst/>
            </a:prstGeom>
          </p:spPr>
        </p:pic>
        <p:pic>
          <p:nvPicPr>
            <p:cNvPr id="9" name="Picture 4" descr="Girl eating hamburger — Stock Photo © alexannabuts #49743153">
              <a:extLst>
                <a:ext uri="{FF2B5EF4-FFF2-40B4-BE49-F238E27FC236}">
                  <a16:creationId xmlns:a16="http://schemas.microsoft.com/office/drawing/2014/main" id="{A459D567-BA87-DC88-ED9E-173F310D07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10" t="13484" r="18110" b="11930"/>
            <a:stretch/>
          </p:blipFill>
          <p:spPr bwMode="auto">
            <a:xfrm>
              <a:off x="4520545" y="4181511"/>
              <a:ext cx="2636321" cy="20142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14,700+ Man Eating Burger Stock Photos, Pictures &amp; Royalty-Free Images -  iStock | Young man eating burger, Black man eating burger, Old man eating  burger">
              <a:extLst>
                <a:ext uri="{FF2B5EF4-FFF2-40B4-BE49-F238E27FC236}">
                  <a16:creationId xmlns:a16="http://schemas.microsoft.com/office/drawing/2014/main" id="{87DEF052-4A6F-B7C7-9D30-ACDB553D1D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057" t="7075" r="22688"/>
            <a:stretch/>
          </p:blipFill>
          <p:spPr bwMode="auto">
            <a:xfrm>
              <a:off x="242197" y="4300072"/>
              <a:ext cx="1923802" cy="188408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032713C1-2A1F-2805-DBDC-AD258BAEBD67}"/>
                </a:ext>
              </a:extLst>
            </p:cNvPr>
            <p:cNvPicPr>
              <a:picLocks noChangeAspect="1"/>
            </p:cNvPicPr>
            <p:nvPr/>
          </p:nvPicPr>
          <p:blipFill>
            <a:blip r:embed="rId7"/>
            <a:stretch>
              <a:fillRect/>
            </a:stretch>
          </p:blipFill>
          <p:spPr>
            <a:xfrm>
              <a:off x="1735255" y="4142154"/>
              <a:ext cx="3299881" cy="2199920"/>
            </a:xfrm>
            <a:prstGeom prst="rect">
              <a:avLst/>
            </a:prstGeom>
          </p:spPr>
        </p:pic>
        <p:sp>
          <p:nvSpPr>
            <p:cNvPr id="14" name="Circle: Hollow 13">
              <a:extLst>
                <a:ext uri="{FF2B5EF4-FFF2-40B4-BE49-F238E27FC236}">
                  <a16:creationId xmlns:a16="http://schemas.microsoft.com/office/drawing/2014/main" id="{5ADD0586-F5EB-6885-C9CE-344C5759DC54}"/>
                </a:ext>
              </a:extLst>
            </p:cNvPr>
            <p:cNvSpPr/>
            <p:nvPr/>
          </p:nvSpPr>
          <p:spPr>
            <a:xfrm>
              <a:off x="8059392" y="4142154"/>
              <a:ext cx="2569024" cy="2433386"/>
            </a:xfrm>
            <a:prstGeom prst="donut">
              <a:avLst>
                <a:gd name="adj" fmla="val 6008"/>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9090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3778</TotalTime>
  <Words>4324</Words>
  <Application>Microsoft Office PowerPoint</Application>
  <PresentationFormat>Widescreen</PresentationFormat>
  <Paragraphs>452</Paragraphs>
  <Slides>43</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__Noto_Sans_ea5565</vt:lpstr>
      <vt:lpstr>Arial</vt:lpstr>
      <vt:lpstr>Calibri</vt:lpstr>
      <vt:lpstr>Century Schoolbook</vt:lpstr>
      <vt:lpstr>ElsevierGulliver</vt:lpstr>
      <vt:lpstr>Wingdings 2</vt:lpstr>
      <vt:lpstr>View</vt:lpstr>
      <vt:lpstr>CHANGING POLARIZED BELIEFS USING  SOCIAL CONSENSUS AND  MORAL CONVICTION</vt:lpstr>
      <vt:lpstr>Defense Overview</vt:lpstr>
      <vt:lpstr>Why this topic?</vt:lpstr>
      <vt:lpstr>Polarization is Increasing</vt:lpstr>
      <vt:lpstr>What is Social Consensus?</vt:lpstr>
      <vt:lpstr>Why are we using Social Consensus?</vt:lpstr>
      <vt:lpstr>What is Moral Conviction?</vt:lpstr>
      <vt:lpstr>Why are we using Moral Conviction?</vt:lpstr>
      <vt:lpstr>How do Social Consensus and Moral Conviction Theoretically Interact?</vt:lpstr>
      <vt:lpstr>Project Timeline</vt:lpstr>
      <vt:lpstr>Study 1</vt:lpstr>
      <vt:lpstr>Research Question</vt:lpstr>
      <vt:lpstr>Study Design</vt:lpstr>
      <vt:lpstr>Method</vt:lpstr>
      <vt:lpstr>Outcomes</vt:lpstr>
      <vt:lpstr>Hypothesis</vt:lpstr>
      <vt:lpstr>Results</vt:lpstr>
      <vt:lpstr>Conclusions</vt:lpstr>
      <vt:lpstr>Study 2</vt:lpstr>
      <vt:lpstr>Research Questions</vt:lpstr>
      <vt:lpstr>Study Design</vt:lpstr>
      <vt:lpstr>Method</vt:lpstr>
      <vt:lpstr>Method</vt:lpstr>
      <vt:lpstr>Outcomes</vt:lpstr>
      <vt:lpstr>Hypothesis</vt:lpstr>
      <vt:lpstr>Hypothesis</vt:lpstr>
      <vt:lpstr>Results</vt:lpstr>
      <vt:lpstr>Results</vt:lpstr>
      <vt:lpstr>Conclusions</vt:lpstr>
      <vt:lpstr>Study 3</vt:lpstr>
      <vt:lpstr>Research Questions</vt:lpstr>
      <vt:lpstr>Study Design</vt:lpstr>
      <vt:lpstr>Moral Conviction Manipulation</vt:lpstr>
      <vt:lpstr>Social Consensus Manipulation</vt:lpstr>
      <vt:lpstr>Outcomes</vt:lpstr>
      <vt:lpstr>Hypothesis</vt:lpstr>
      <vt:lpstr>What would it look like if there WAS an interaction?</vt:lpstr>
      <vt:lpstr>Results: NO interaction between social consensus and moral conviction </vt:lpstr>
      <vt:lpstr>Results: NO main effect of Social Consensus on support for [topic] </vt:lpstr>
      <vt:lpstr>Conclusions</vt:lpstr>
      <vt:lpstr>Research Findings</vt:lpstr>
      <vt:lpstr>Future Directions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Exam Defense Presentation</dc:title>
  <dc:creator>Duan, Sean</dc:creator>
  <cp:lastModifiedBy>Duan, Sean (MU-Student)</cp:lastModifiedBy>
  <cp:revision>343</cp:revision>
  <dcterms:created xsi:type="dcterms:W3CDTF">2022-11-23T19:50:54Z</dcterms:created>
  <dcterms:modified xsi:type="dcterms:W3CDTF">2025-04-25T13:50:05Z</dcterms:modified>
</cp:coreProperties>
</file>